
<file path=[Content_Types].xml><?xml version="1.0" encoding="utf-8"?>
<Types xmlns="http://schemas.openxmlformats.org/package/2006/content-types">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5" r:id="rId3"/>
    <p:sldId id="271" r:id="rId4"/>
    <p:sldId id="276" r:id="rId5"/>
    <p:sldId id="277" r:id="rId6"/>
    <p:sldId id="278" r:id="rId7"/>
    <p:sldId id="279" r:id="rId8"/>
    <p:sldId id="281" r:id="rId9"/>
    <p:sldId id="280" r:id="rId10"/>
    <p:sldId id="282" r:id="rId11"/>
    <p:sldId id="283" r:id="rId12"/>
    <p:sldId id="284" r:id="rId13"/>
    <p:sldId id="285" r:id="rId14"/>
    <p:sldId id="286" r:id="rId15"/>
    <p:sldId id="287" r:id="rId16"/>
    <p:sldId id="288" r:id="rId17"/>
    <p:sldId id="289"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909"/>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3B3DD-DF6D-461A-9A36-5C9626226CF4}"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290D6-4D35-4925-8263-7C5849D6B630}" type="slidenum">
              <a:rPr lang="en-US" smtClean="0"/>
              <a:t>‹#›</a:t>
            </a:fld>
            <a:endParaRPr lang="en-US"/>
          </a:p>
        </p:txBody>
      </p:sp>
    </p:spTree>
    <p:extLst>
      <p:ext uri="{BB962C8B-B14F-4D97-AF65-F5344CB8AC3E}">
        <p14:creationId xmlns:p14="http://schemas.microsoft.com/office/powerpoint/2010/main" val="741619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E6FE-D17D-4250-B9CC-4C4630245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99E795-F3C0-43BE-A0D0-C598BBEF03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2CABCF-901B-4DC2-AB35-28E913408B29}"/>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BF85CFAC-986B-41A4-ADC7-CD9B8CF21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91839-1244-479E-91C7-1ADF2B9DFE60}"/>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B1ADFD43-8FFA-4D0A-AAB6-ED91E60F8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4155012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CB60-1D69-4B0B-A405-052C8759C4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4CD31-8779-408A-8C04-30D74BF7B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E37FC-E9CA-453A-A9F0-77494D686A56}"/>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A4C6258E-FE64-411D-8F79-3723B252C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BD639-4538-42A8-A304-5B3552899C84}"/>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0BD03107-D707-49BA-89F0-580F737E64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159950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7C2C1E-8A67-423E-8F7A-9C1083E616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8A00B8-A7CF-4808-BED2-A978B0AF46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819C7-B18A-42AE-B9D1-6053C02D6BF9}"/>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128BEFA0-E79A-4E79-A460-16794CFDA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2D35A-DCE3-49B1-9D24-6EF55D074BFD}"/>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C4DB9181-F3C2-4D09-8FDB-7C4EFEB8FD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2094404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9F08-B4B7-46D7-954B-11CA66CF86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15DF1-D35D-4085-834B-289E59373F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7F6D-B2AB-460A-9F2A-F9A515076B24}"/>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070E7245-2CE4-4B5C-9F11-A8390977F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EFEE7-60EF-4DE9-9724-FEDBBCAE0886}"/>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FFCC4B15-3373-4029-9B44-3F3FEE0AE0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149508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909A-3302-4DC6-A407-FDBD996438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F97DB0-8F38-4B13-8F73-F6FDFEE31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CF5B0-1C4E-4F76-A5F0-BF6CDAE01008}"/>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E69FE2C1-1BAC-4170-B446-0D3629796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C4D9C-9363-4334-8064-DA5343F11F5B}"/>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79455B97-0763-4D50-8376-E41C50E379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3396890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AE67-FB6D-42BD-A5A3-5B6805A1D8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96CCA-570D-4FCA-8823-B96FE730C2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80738F-F73A-4630-8E99-D62BE9588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AAA8E4-3AF3-442E-B89A-97CABFE9A9EF}"/>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6" name="Footer Placeholder 5">
            <a:extLst>
              <a:ext uri="{FF2B5EF4-FFF2-40B4-BE49-F238E27FC236}">
                <a16:creationId xmlns:a16="http://schemas.microsoft.com/office/drawing/2014/main" id="{AF5CBFC8-12A3-412A-B48F-3BB6B3CAB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2FFBEF-C40A-4027-AFA3-14C05A6C727A}"/>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9" name="Picture 8" descr="Logo, company name&#10;&#10;Description automatically generated">
            <a:extLst>
              <a:ext uri="{FF2B5EF4-FFF2-40B4-BE49-F238E27FC236}">
                <a16:creationId xmlns:a16="http://schemas.microsoft.com/office/drawing/2014/main" id="{82772C42-47EB-4EF9-AD7E-82469DE52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29331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B5E2-32CE-4F6E-8E86-F63823F4A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CE6DE-2DB3-4833-BE93-78427EB1A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F261B8-47D6-4BFB-8521-D188EB4F56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48EC5A-13A0-45E0-92FE-8BE6C3C90A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0568B-CE93-4D9D-8FFB-8B85FBB7F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A8519-1533-4376-9EDE-E888E9089B97}"/>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8" name="Footer Placeholder 7">
            <a:extLst>
              <a:ext uri="{FF2B5EF4-FFF2-40B4-BE49-F238E27FC236}">
                <a16:creationId xmlns:a16="http://schemas.microsoft.com/office/drawing/2014/main" id="{BFDF1D8D-C2D9-4C51-B0D4-A04D5302AA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460551-CCCD-411A-B97C-0A3AAB1C849D}"/>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11" name="Picture 10" descr="Logo, company name&#10;&#10;Description automatically generated">
            <a:extLst>
              <a:ext uri="{FF2B5EF4-FFF2-40B4-BE49-F238E27FC236}">
                <a16:creationId xmlns:a16="http://schemas.microsoft.com/office/drawing/2014/main" id="{03BCF7DC-362F-4AD7-81CD-4AC5CC22E6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271136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8875-6730-40F7-8140-ECDF2DAD8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C34528-27B3-497F-99F3-7CC00BB0DAE6}"/>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4" name="Footer Placeholder 3">
            <a:extLst>
              <a:ext uri="{FF2B5EF4-FFF2-40B4-BE49-F238E27FC236}">
                <a16:creationId xmlns:a16="http://schemas.microsoft.com/office/drawing/2014/main" id="{603F9A1D-5737-4518-A7CB-EAE3B8EB0A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99FD4-5FDD-4072-9558-BDCC6410170B}"/>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7" name="Picture 6" descr="Logo, company name&#10;&#10;Description automatically generated">
            <a:extLst>
              <a:ext uri="{FF2B5EF4-FFF2-40B4-BE49-F238E27FC236}">
                <a16:creationId xmlns:a16="http://schemas.microsoft.com/office/drawing/2014/main" id="{0839ECAB-F50D-47D0-9ED8-17AC39D20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2524679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CE9BF-04A7-4ABF-8AAB-F105E2D49207}"/>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3" name="Footer Placeholder 2">
            <a:extLst>
              <a:ext uri="{FF2B5EF4-FFF2-40B4-BE49-F238E27FC236}">
                <a16:creationId xmlns:a16="http://schemas.microsoft.com/office/drawing/2014/main" id="{221B0843-4D04-438E-BEF8-D69B247BA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6AC40-AD22-43B7-8516-9BE93C9BAE1E}"/>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6" name="Picture 5" descr="Logo, company name&#10;&#10;Description automatically generated">
            <a:extLst>
              <a:ext uri="{FF2B5EF4-FFF2-40B4-BE49-F238E27FC236}">
                <a16:creationId xmlns:a16="http://schemas.microsoft.com/office/drawing/2014/main" id="{0275DA3D-FB96-46BE-9633-D20A619128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387009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5689-3BDB-4F6F-88AB-36D7D4939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49D60E-8E6F-4F1D-889C-710ECDEA7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AEB9C1-2DFA-44DA-8D0A-010D477CB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C2E26D-61FF-4DEB-A491-9216F7F6EE8F}"/>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6" name="Footer Placeholder 5">
            <a:extLst>
              <a:ext uri="{FF2B5EF4-FFF2-40B4-BE49-F238E27FC236}">
                <a16:creationId xmlns:a16="http://schemas.microsoft.com/office/drawing/2014/main" id="{4CC0BF73-C4E5-4842-844C-DF4A2AD2B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41A84-17E0-42D2-8A0D-44C2D5572F6A}"/>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9" name="Picture 8" descr="Logo, company name&#10;&#10;Description automatically generated">
            <a:extLst>
              <a:ext uri="{FF2B5EF4-FFF2-40B4-BE49-F238E27FC236}">
                <a16:creationId xmlns:a16="http://schemas.microsoft.com/office/drawing/2014/main" id="{20A92840-6727-4D43-BA5C-71AE4B122C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2647711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5B22-5031-4DA2-97F7-C7926C38C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1B90E8-3861-4616-B742-208187EE4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54E162-BFC2-4C3E-99FE-C1ADB1CCF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AD055-9AA7-4AA9-BE3D-304FC678741F}"/>
              </a:ext>
            </a:extLst>
          </p:cNvPr>
          <p:cNvSpPr>
            <a:spLocks noGrp="1"/>
          </p:cNvSpPr>
          <p:nvPr>
            <p:ph type="dt" sz="half" idx="10"/>
          </p:nvPr>
        </p:nvSpPr>
        <p:spPr/>
        <p:txBody>
          <a:bodyPr/>
          <a:lstStyle/>
          <a:p>
            <a:fld id="{12B3CF37-ABD8-43A8-A940-E787B28D1AE5}" type="datetimeFigureOut">
              <a:rPr lang="en-US" smtClean="0"/>
              <a:t>11/13/2020</a:t>
            </a:fld>
            <a:endParaRPr lang="en-US"/>
          </a:p>
        </p:txBody>
      </p:sp>
      <p:sp>
        <p:nvSpPr>
          <p:cNvPr id="6" name="Footer Placeholder 5">
            <a:extLst>
              <a:ext uri="{FF2B5EF4-FFF2-40B4-BE49-F238E27FC236}">
                <a16:creationId xmlns:a16="http://schemas.microsoft.com/office/drawing/2014/main" id="{94E28782-3B17-4701-BDA1-9D9D03C1C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85B60-3CB2-441B-AC12-604062EDEB0D}"/>
              </a:ext>
            </a:extLst>
          </p:cNvPr>
          <p:cNvSpPr>
            <a:spLocks noGrp="1"/>
          </p:cNvSpPr>
          <p:nvPr>
            <p:ph type="sldNum" sz="quarter" idx="12"/>
          </p:nvPr>
        </p:nvSpPr>
        <p:spPr/>
        <p:txBody>
          <a:bodyPr/>
          <a:lstStyle/>
          <a:p>
            <a:fld id="{69C7C1B1-8B04-4029-BF41-8A0303430146}" type="slidenum">
              <a:rPr lang="en-US" smtClean="0"/>
              <a:t>‹#›</a:t>
            </a:fld>
            <a:endParaRPr lang="en-US"/>
          </a:p>
        </p:txBody>
      </p:sp>
      <p:pic>
        <p:nvPicPr>
          <p:cNvPr id="9" name="Picture 8" descr="Logo, company name&#10;&#10;Description automatically generated">
            <a:extLst>
              <a:ext uri="{FF2B5EF4-FFF2-40B4-BE49-F238E27FC236}">
                <a16:creationId xmlns:a16="http://schemas.microsoft.com/office/drawing/2014/main" id="{6BFB2C3B-03AC-4DAA-A1AF-8158B17B18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15" y="5538607"/>
            <a:ext cx="1774301" cy="1182868"/>
          </a:xfrm>
          <a:prstGeom prst="rect">
            <a:avLst/>
          </a:prstGeom>
        </p:spPr>
      </p:pic>
    </p:spTree>
    <p:extLst>
      <p:ext uri="{BB962C8B-B14F-4D97-AF65-F5344CB8AC3E}">
        <p14:creationId xmlns:p14="http://schemas.microsoft.com/office/powerpoint/2010/main" val="392456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9131F-92E8-46A2-A27A-1DDE21440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D0258-3FE5-4461-8EC5-121955534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6725E-733E-4B5F-B817-E4D7D055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3CF37-ABD8-43A8-A940-E787B28D1AE5}" type="datetimeFigureOut">
              <a:rPr lang="en-US" smtClean="0"/>
              <a:t>11/13/2020</a:t>
            </a:fld>
            <a:endParaRPr lang="en-US"/>
          </a:p>
        </p:txBody>
      </p:sp>
      <p:sp>
        <p:nvSpPr>
          <p:cNvPr id="5" name="Footer Placeholder 4">
            <a:extLst>
              <a:ext uri="{FF2B5EF4-FFF2-40B4-BE49-F238E27FC236}">
                <a16:creationId xmlns:a16="http://schemas.microsoft.com/office/drawing/2014/main" id="{3F9AA659-BF54-4322-9004-BBDD482B8E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F96ED0-10CF-4FB7-84CB-A8BFEB709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7C1B1-8B04-4029-BF41-8A0303430146}" type="slidenum">
              <a:rPr lang="en-US" smtClean="0"/>
              <a:t>‹#›</a:t>
            </a:fld>
            <a:endParaRPr lang="en-US"/>
          </a:p>
        </p:txBody>
      </p:sp>
    </p:spTree>
    <p:extLst>
      <p:ext uri="{BB962C8B-B14F-4D97-AF65-F5344CB8AC3E}">
        <p14:creationId xmlns:p14="http://schemas.microsoft.com/office/powerpoint/2010/main" val="220943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F521-E772-4045-AC01-ED3D39F83633}"/>
              </a:ext>
            </a:extLst>
          </p:cNvPr>
          <p:cNvSpPr>
            <a:spLocks noGrp="1"/>
          </p:cNvSpPr>
          <p:nvPr>
            <p:ph type="ctrTitle"/>
          </p:nvPr>
        </p:nvSpPr>
        <p:spPr>
          <a:xfrm>
            <a:off x="1524000" y="2441572"/>
            <a:ext cx="9144000" cy="1600744"/>
          </a:xfrm>
        </p:spPr>
        <p:txBody>
          <a:bodyPr>
            <a:normAutofit/>
          </a:bodyPr>
          <a:lstStyle/>
          <a:p>
            <a:r>
              <a:rPr lang="en-US"/>
              <a:t>MCU TNC Design</a:t>
            </a:r>
            <a:endParaRPr lang="en-US" dirty="0"/>
          </a:p>
        </p:txBody>
      </p:sp>
      <p:sp>
        <p:nvSpPr>
          <p:cNvPr id="3" name="Subtitle 2">
            <a:extLst>
              <a:ext uri="{FF2B5EF4-FFF2-40B4-BE49-F238E27FC236}">
                <a16:creationId xmlns:a16="http://schemas.microsoft.com/office/drawing/2014/main" id="{35017881-51EA-47D2-A657-20BA4CE88E85}"/>
              </a:ext>
            </a:extLst>
          </p:cNvPr>
          <p:cNvSpPr>
            <a:spLocks noGrp="1"/>
          </p:cNvSpPr>
          <p:nvPr>
            <p:ph type="subTitle" idx="1"/>
          </p:nvPr>
        </p:nvSpPr>
        <p:spPr>
          <a:xfrm>
            <a:off x="1524000" y="4042316"/>
            <a:ext cx="9144000" cy="469449"/>
          </a:xfrm>
        </p:spPr>
        <p:txBody>
          <a:bodyPr>
            <a:noAutofit/>
          </a:bodyPr>
          <a:lstStyle/>
          <a:p>
            <a:r>
              <a:rPr lang="en-US" sz="1800" i="1"/>
              <a:t>David Cain, Kobe Keopraseuth, and Kaleb Leon </a:t>
            </a:r>
          </a:p>
          <a:p>
            <a:r>
              <a:rPr lang="en-US" sz="1800"/>
              <a:t>Design 2 - Final Presentation</a:t>
            </a:r>
            <a:endParaRPr lang="en-US" sz="1800" dirty="0"/>
          </a:p>
        </p:txBody>
      </p:sp>
    </p:spTree>
    <p:extLst>
      <p:ext uri="{BB962C8B-B14F-4D97-AF65-F5344CB8AC3E}">
        <p14:creationId xmlns:p14="http://schemas.microsoft.com/office/powerpoint/2010/main" val="2450435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2CE4B-042A-4B57-8AE2-054ED86EEF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8550" y="1066751"/>
            <a:ext cx="5917450" cy="4724498"/>
          </a:xfrm>
          <a:prstGeom prst="rect">
            <a:avLst/>
          </a:prstGeom>
          <a:noFill/>
          <a:ln>
            <a:noFill/>
          </a:ln>
        </p:spPr>
      </p:pic>
      <p:pic>
        <p:nvPicPr>
          <p:cNvPr id="5" name="Picture 4">
            <a:extLst>
              <a:ext uri="{FF2B5EF4-FFF2-40B4-BE49-F238E27FC236}">
                <a16:creationId xmlns:a16="http://schemas.microsoft.com/office/drawing/2014/main" id="{FDA46A03-AEE9-476E-9C90-38F6B44D94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07865" y="1066751"/>
            <a:ext cx="5805585" cy="5007384"/>
          </a:xfrm>
          <a:prstGeom prst="rect">
            <a:avLst/>
          </a:prstGeom>
          <a:noFill/>
          <a:ln>
            <a:noFill/>
          </a:ln>
        </p:spPr>
      </p:pic>
      <p:sp>
        <p:nvSpPr>
          <p:cNvPr id="7" name="TextBox 6">
            <a:extLst>
              <a:ext uri="{FF2B5EF4-FFF2-40B4-BE49-F238E27FC236}">
                <a16:creationId xmlns:a16="http://schemas.microsoft.com/office/drawing/2014/main" id="{496396D7-F0CF-434E-9955-358F5C355CB4}"/>
              </a:ext>
            </a:extLst>
          </p:cNvPr>
          <p:cNvSpPr txBox="1"/>
          <p:nvPr/>
        </p:nvSpPr>
        <p:spPr>
          <a:xfrm>
            <a:off x="2616003" y="322200"/>
            <a:ext cx="7183723" cy="461665"/>
          </a:xfrm>
          <a:prstGeom prst="rect">
            <a:avLst/>
          </a:prstGeom>
          <a:noFill/>
        </p:spPr>
        <p:txBody>
          <a:bodyPr wrap="square" rtlCol="0">
            <a:spAutoFit/>
          </a:bodyPr>
          <a:lstStyle/>
          <a:p>
            <a:pPr algn="ctr"/>
            <a:r>
              <a:rPr lang="en-US" sz="2400" dirty="0"/>
              <a:t>Modular Build, Testing, and Implementation Plan</a:t>
            </a:r>
          </a:p>
        </p:txBody>
      </p:sp>
    </p:spTree>
    <p:extLst>
      <p:ext uri="{BB962C8B-B14F-4D97-AF65-F5344CB8AC3E}">
        <p14:creationId xmlns:p14="http://schemas.microsoft.com/office/powerpoint/2010/main" val="108523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85A8-570D-4FC2-B53B-0413F993DFF4}"/>
              </a:ext>
            </a:extLst>
          </p:cNvPr>
          <p:cNvSpPr>
            <a:spLocks noGrp="1"/>
          </p:cNvSpPr>
          <p:nvPr>
            <p:ph type="title"/>
          </p:nvPr>
        </p:nvSpPr>
        <p:spPr/>
        <p:txBody>
          <a:bodyPr/>
          <a:lstStyle/>
          <a:p>
            <a:r>
              <a:rPr lang="en-US" dirty="0"/>
              <a:t>Design Modifications</a:t>
            </a:r>
          </a:p>
        </p:txBody>
      </p:sp>
      <p:pic>
        <p:nvPicPr>
          <p:cNvPr id="2050" name="Picture 2">
            <a:extLst>
              <a:ext uri="{FF2B5EF4-FFF2-40B4-BE49-F238E27FC236}">
                <a16:creationId xmlns:a16="http://schemas.microsoft.com/office/drawing/2014/main" id="{FDB6757F-F8F0-40B5-B49D-DB6A269FA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537" y="4449402"/>
            <a:ext cx="9759821" cy="1749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17F4A23-01DA-464E-BE4C-4F87AB3E1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249" y="1661549"/>
            <a:ext cx="9064398" cy="17674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43D524C-9556-46C6-8DF2-991DE9A0FDDF}"/>
              </a:ext>
            </a:extLst>
          </p:cNvPr>
          <p:cNvCxnSpPr>
            <a:stCxn id="2052" idx="2"/>
            <a:endCxn id="2050" idx="0"/>
          </p:cNvCxnSpPr>
          <p:nvPr/>
        </p:nvCxnSpPr>
        <p:spPr>
          <a:xfrm>
            <a:off x="6972448" y="3429000"/>
            <a:ext cx="0" cy="10204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D9395F-971F-4B56-93A5-9833B746C47B}"/>
              </a:ext>
            </a:extLst>
          </p:cNvPr>
          <p:cNvSpPr txBox="1"/>
          <p:nvPr/>
        </p:nvSpPr>
        <p:spPr>
          <a:xfrm>
            <a:off x="801148" y="2175942"/>
            <a:ext cx="1291389" cy="369332"/>
          </a:xfrm>
          <a:prstGeom prst="rect">
            <a:avLst/>
          </a:prstGeom>
          <a:noFill/>
        </p:spPr>
        <p:txBody>
          <a:bodyPr wrap="square" rtlCol="0">
            <a:spAutoFit/>
          </a:bodyPr>
          <a:lstStyle/>
          <a:p>
            <a:pPr algn="ctr"/>
            <a:r>
              <a:rPr lang="en-US" dirty="0"/>
              <a:t>NRZ</a:t>
            </a:r>
          </a:p>
        </p:txBody>
      </p:sp>
      <p:sp>
        <p:nvSpPr>
          <p:cNvPr id="9" name="TextBox 8">
            <a:extLst>
              <a:ext uri="{FF2B5EF4-FFF2-40B4-BE49-F238E27FC236}">
                <a16:creationId xmlns:a16="http://schemas.microsoft.com/office/drawing/2014/main" id="{1BE21F13-C5EA-471A-B10B-9846ABD19673}"/>
              </a:ext>
            </a:extLst>
          </p:cNvPr>
          <p:cNvSpPr txBox="1"/>
          <p:nvPr/>
        </p:nvSpPr>
        <p:spPr>
          <a:xfrm>
            <a:off x="801148" y="4955022"/>
            <a:ext cx="1291389" cy="369332"/>
          </a:xfrm>
          <a:prstGeom prst="rect">
            <a:avLst/>
          </a:prstGeom>
          <a:noFill/>
        </p:spPr>
        <p:txBody>
          <a:bodyPr wrap="square" rtlCol="0">
            <a:spAutoFit/>
          </a:bodyPr>
          <a:lstStyle/>
          <a:p>
            <a:pPr algn="ctr"/>
            <a:r>
              <a:rPr lang="en-US" dirty="0"/>
              <a:t>NRZI</a:t>
            </a:r>
          </a:p>
        </p:txBody>
      </p:sp>
    </p:spTree>
    <p:extLst>
      <p:ext uri="{BB962C8B-B14F-4D97-AF65-F5344CB8AC3E}">
        <p14:creationId xmlns:p14="http://schemas.microsoft.com/office/powerpoint/2010/main" val="3764738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70A8-731A-47DC-9339-2C269F83B494}"/>
              </a:ext>
            </a:extLst>
          </p:cNvPr>
          <p:cNvSpPr>
            <a:spLocks noGrp="1"/>
          </p:cNvSpPr>
          <p:nvPr>
            <p:ph type="title"/>
          </p:nvPr>
        </p:nvSpPr>
        <p:spPr>
          <a:xfrm>
            <a:off x="838199" y="156577"/>
            <a:ext cx="10515600" cy="1325563"/>
          </a:xfrm>
        </p:spPr>
        <p:txBody>
          <a:bodyPr/>
          <a:lstStyle/>
          <a:p>
            <a:pPr algn="ctr"/>
            <a:r>
              <a:rPr lang="en-US" dirty="0"/>
              <a:t>As Built Design</a:t>
            </a:r>
          </a:p>
        </p:txBody>
      </p:sp>
      <p:pic>
        <p:nvPicPr>
          <p:cNvPr id="4" name="Picture 3" descr="A picture containing indoor, table, sitting, computer&#10;&#10;Description automatically generated">
            <a:extLst>
              <a:ext uri="{FF2B5EF4-FFF2-40B4-BE49-F238E27FC236}">
                <a16:creationId xmlns:a16="http://schemas.microsoft.com/office/drawing/2014/main" id="{05FADDFA-5310-43E3-9DF6-41760DFF9E59}"/>
              </a:ext>
            </a:extLst>
          </p:cNvPr>
          <p:cNvPicPr/>
          <p:nvPr/>
        </p:nvPicPr>
        <p:blipFill rotWithShape="1">
          <a:blip r:embed="rId2"/>
          <a:srcRect l="10837" t="10130" r="5703" b="28958"/>
          <a:stretch/>
        </p:blipFill>
        <p:spPr bwMode="auto">
          <a:xfrm>
            <a:off x="3750728" y="1326198"/>
            <a:ext cx="4690541" cy="44301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467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74FB-30AA-41BF-99D0-94A2D94FEBE8}"/>
              </a:ext>
            </a:extLst>
          </p:cNvPr>
          <p:cNvSpPr>
            <a:spLocks noGrp="1"/>
          </p:cNvSpPr>
          <p:nvPr>
            <p:ph type="title"/>
          </p:nvPr>
        </p:nvSpPr>
        <p:spPr>
          <a:xfrm>
            <a:off x="1459715" y="-130240"/>
            <a:ext cx="10515600" cy="1325563"/>
          </a:xfrm>
        </p:spPr>
        <p:txBody>
          <a:bodyPr/>
          <a:lstStyle/>
          <a:p>
            <a:pPr algn="ctr"/>
            <a:r>
              <a:rPr lang="en-US" dirty="0"/>
              <a:t>Final Demo</a:t>
            </a:r>
          </a:p>
        </p:txBody>
      </p:sp>
      <p:pic>
        <p:nvPicPr>
          <p:cNvPr id="4" name="2020-11-13 04-59-29">
            <a:hlinkClick r:id="" action="ppaction://media"/>
            <a:extLst>
              <a:ext uri="{FF2B5EF4-FFF2-40B4-BE49-F238E27FC236}">
                <a16:creationId xmlns:a16="http://schemas.microsoft.com/office/drawing/2014/main" id="{B419E2E5-9AAC-4585-A65B-F2846E10CF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4505" y="860971"/>
            <a:ext cx="9826021" cy="5527012"/>
          </a:xfrm>
        </p:spPr>
      </p:pic>
    </p:spTree>
    <p:extLst>
      <p:ext uri="{BB962C8B-B14F-4D97-AF65-F5344CB8AC3E}">
        <p14:creationId xmlns:p14="http://schemas.microsoft.com/office/powerpoint/2010/main" val="349359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C878-0039-4B4F-8684-84FFDCCAB2CE}"/>
              </a:ext>
            </a:extLst>
          </p:cNvPr>
          <p:cNvSpPr>
            <a:spLocks noGrp="1"/>
          </p:cNvSpPr>
          <p:nvPr>
            <p:ph type="title"/>
          </p:nvPr>
        </p:nvSpPr>
        <p:spPr/>
        <p:txBody>
          <a:bodyPr/>
          <a:lstStyle/>
          <a:p>
            <a:r>
              <a:rPr lang="en-US" dirty="0"/>
              <a:t>Significance</a:t>
            </a:r>
          </a:p>
        </p:txBody>
      </p:sp>
      <p:sp>
        <p:nvSpPr>
          <p:cNvPr id="3" name="Text Placeholder 2">
            <a:extLst>
              <a:ext uri="{FF2B5EF4-FFF2-40B4-BE49-F238E27FC236}">
                <a16:creationId xmlns:a16="http://schemas.microsoft.com/office/drawing/2014/main" id="{57F391F2-1873-4DDC-ABDE-407EBC79CE64}"/>
              </a:ext>
            </a:extLst>
          </p:cNvPr>
          <p:cNvSpPr>
            <a:spLocks noGrp="1"/>
          </p:cNvSpPr>
          <p:nvPr>
            <p:ph type="body" idx="1"/>
          </p:nvPr>
        </p:nvSpPr>
        <p:spPr/>
        <p:txBody>
          <a:bodyPr/>
          <a:lstStyle/>
          <a:p>
            <a:r>
              <a:rPr lang="en-US" dirty="0"/>
              <a:t>Future Work</a:t>
            </a:r>
          </a:p>
        </p:txBody>
      </p:sp>
      <p:sp>
        <p:nvSpPr>
          <p:cNvPr id="4" name="Content Placeholder 3">
            <a:extLst>
              <a:ext uri="{FF2B5EF4-FFF2-40B4-BE49-F238E27FC236}">
                <a16:creationId xmlns:a16="http://schemas.microsoft.com/office/drawing/2014/main" id="{9785FCF4-4AC9-4C17-98BF-EB2438020BDA}"/>
              </a:ext>
            </a:extLst>
          </p:cNvPr>
          <p:cNvSpPr>
            <a:spLocks noGrp="1"/>
          </p:cNvSpPr>
          <p:nvPr>
            <p:ph sz="half" idx="2"/>
          </p:nvPr>
        </p:nvSpPr>
        <p:spPr/>
        <p:txBody>
          <a:bodyPr/>
          <a:lstStyle/>
          <a:p>
            <a:r>
              <a:rPr lang="en-US" sz="1800" dirty="0">
                <a:effectLst/>
                <a:latin typeface="Times New Roman" panose="02020603050405020304" pitchFamily="18" charset="0"/>
                <a:ea typeface="Times New Roman" panose="02020603050405020304" pitchFamily="18" charset="0"/>
              </a:rPr>
              <a:t>APRS - an amateur radio-based system for real time digital communications of information of immediate value in the local area. Data can include object Global Positioning System (GPS) coordinates, weather station telemetry, text messages, etc..</a:t>
            </a:r>
          </a:p>
          <a:p>
            <a:r>
              <a:rPr lang="en-US" sz="1800" dirty="0">
                <a:latin typeface="Times New Roman" panose="02020603050405020304" pitchFamily="18" charset="0"/>
                <a:ea typeface="Times New Roman" panose="02020603050405020304" pitchFamily="18" charset="0"/>
              </a:rPr>
              <a:t>D</a:t>
            </a:r>
            <a:r>
              <a:rPr lang="en-US" sz="1800" dirty="0">
                <a:effectLst/>
                <a:latin typeface="Times New Roman" panose="02020603050405020304" pitchFamily="18" charset="0"/>
                <a:ea typeface="Times New Roman" panose="02020603050405020304" pitchFamily="18" charset="0"/>
              </a:rPr>
              <a:t>istinguish between different types of packets </a:t>
            </a:r>
          </a:p>
          <a:p>
            <a:r>
              <a:rPr lang="en-US" sz="1800" dirty="0">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ending and receiving signals over radio</a:t>
            </a:r>
            <a:endParaRPr lang="en-US" dirty="0"/>
          </a:p>
        </p:txBody>
      </p:sp>
      <p:sp>
        <p:nvSpPr>
          <p:cNvPr id="5" name="Text Placeholder 4">
            <a:extLst>
              <a:ext uri="{FF2B5EF4-FFF2-40B4-BE49-F238E27FC236}">
                <a16:creationId xmlns:a16="http://schemas.microsoft.com/office/drawing/2014/main" id="{7169C36D-5520-4387-96AE-0AE97143FC6E}"/>
              </a:ext>
            </a:extLst>
          </p:cNvPr>
          <p:cNvSpPr>
            <a:spLocks noGrp="1"/>
          </p:cNvSpPr>
          <p:nvPr>
            <p:ph type="body" sz="quarter" idx="3"/>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59CA7C5-AFFB-4E53-957C-630D0EF0A31D}"/>
              </a:ext>
            </a:extLst>
          </p:cNvPr>
          <p:cNvSpPr>
            <a:spLocks noGrp="1"/>
          </p:cNvSpPr>
          <p:nvPr>
            <p:ph sz="quarter" idx="4"/>
          </p:nvPr>
        </p:nvSpPr>
        <p:spPr/>
        <p:txBody>
          <a:bodyPr>
            <a:normAutofit/>
          </a:bodyPr>
          <a:lstStyle/>
          <a:p>
            <a:r>
              <a:rPr lang="en-US" sz="2000" dirty="0"/>
              <a:t>Document Thoroughly</a:t>
            </a:r>
          </a:p>
          <a:p>
            <a:r>
              <a:rPr lang="en-US" sz="2000" dirty="0"/>
              <a:t>Cannot trust just one resource</a:t>
            </a:r>
          </a:p>
          <a:p>
            <a:r>
              <a:rPr lang="en-US" sz="2000" dirty="0"/>
              <a:t>There is no easy way</a:t>
            </a:r>
          </a:p>
          <a:p>
            <a:r>
              <a:rPr lang="en-US" sz="2000" dirty="0"/>
              <a:t>One change can cause many changes in your design</a:t>
            </a:r>
          </a:p>
          <a:p>
            <a:r>
              <a:rPr lang="en-US" sz="2000" dirty="0"/>
              <a:t>Plan ahead for life inconveniences</a:t>
            </a:r>
          </a:p>
        </p:txBody>
      </p:sp>
    </p:spTree>
    <p:extLst>
      <p:ext uri="{BB962C8B-B14F-4D97-AF65-F5344CB8AC3E}">
        <p14:creationId xmlns:p14="http://schemas.microsoft.com/office/powerpoint/2010/main" val="235034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EDBC-02C7-470D-8D62-681110FD92B0}"/>
              </a:ext>
            </a:extLst>
          </p:cNvPr>
          <p:cNvSpPr>
            <a:spLocks noGrp="1"/>
          </p:cNvSpPr>
          <p:nvPr>
            <p:ph type="title"/>
          </p:nvPr>
        </p:nvSpPr>
        <p:spPr/>
        <p:txBody>
          <a:bodyPr/>
          <a:lstStyle/>
          <a:p>
            <a:pPr algn="ctr"/>
            <a:r>
              <a:rPr lang="en-US" dirty="0"/>
              <a:t>Acknowledgements</a:t>
            </a:r>
          </a:p>
        </p:txBody>
      </p:sp>
      <p:sp>
        <p:nvSpPr>
          <p:cNvPr id="3" name="Content Placeholder 2">
            <a:extLst>
              <a:ext uri="{FF2B5EF4-FFF2-40B4-BE49-F238E27FC236}">
                <a16:creationId xmlns:a16="http://schemas.microsoft.com/office/drawing/2014/main" id="{07636F72-75FE-4BF4-8A1E-F29D39828CA4}"/>
              </a:ext>
            </a:extLst>
          </p:cNvPr>
          <p:cNvSpPr>
            <a:spLocks noGrp="1"/>
          </p:cNvSpPr>
          <p:nvPr>
            <p:ph idx="1"/>
          </p:nvPr>
        </p:nvSpPr>
        <p:spPr/>
        <p:txBody>
          <a:bodyPr/>
          <a:lstStyle/>
          <a:p>
            <a:pPr marL="0" indent="0" algn="ctr">
              <a:buNone/>
            </a:pPr>
            <a:r>
              <a:rPr lang="en-US" sz="2400" b="1" dirty="0"/>
              <a:t>Project Mentors</a:t>
            </a:r>
          </a:p>
          <a:p>
            <a:pPr marL="0" indent="0" algn="ctr">
              <a:buNone/>
            </a:pPr>
            <a:r>
              <a:rPr lang="en-US" sz="1600" dirty="0"/>
              <a:t>Nolan Edwards</a:t>
            </a:r>
          </a:p>
          <a:p>
            <a:pPr marL="0" indent="0" algn="ctr">
              <a:buNone/>
            </a:pPr>
            <a:r>
              <a:rPr lang="en-US" sz="1600" dirty="0"/>
              <a:t>Rizwan Merchant</a:t>
            </a:r>
          </a:p>
          <a:p>
            <a:pPr marL="0" indent="0" algn="ctr">
              <a:buNone/>
            </a:pPr>
            <a:r>
              <a:rPr lang="en-US" sz="1600" dirty="0"/>
              <a:t>James Palmer</a:t>
            </a:r>
          </a:p>
          <a:p>
            <a:pPr marL="0" indent="0" algn="ctr">
              <a:buNone/>
            </a:pPr>
            <a:r>
              <a:rPr lang="en-US" sz="1600" dirty="0"/>
              <a:t>Nick Pugh</a:t>
            </a:r>
          </a:p>
          <a:p>
            <a:pPr marL="0" indent="0" algn="ctr">
              <a:buNone/>
            </a:pPr>
            <a:endParaRPr lang="en-US" sz="1600" dirty="0"/>
          </a:p>
          <a:p>
            <a:pPr marL="0" indent="0" algn="ctr">
              <a:buNone/>
            </a:pPr>
            <a:r>
              <a:rPr lang="en-US" sz="2400" b="1" dirty="0"/>
              <a:t>Special Thanks</a:t>
            </a:r>
          </a:p>
          <a:p>
            <a:pPr marL="0" indent="0" algn="ctr">
              <a:buNone/>
            </a:pPr>
            <a:r>
              <a:rPr lang="en-US" sz="1600" dirty="0"/>
              <a:t>Pelican Engineering</a:t>
            </a:r>
          </a:p>
        </p:txBody>
      </p:sp>
    </p:spTree>
    <p:extLst>
      <p:ext uri="{BB962C8B-B14F-4D97-AF65-F5344CB8AC3E}">
        <p14:creationId xmlns:p14="http://schemas.microsoft.com/office/powerpoint/2010/main" val="192643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997C-AF24-4C37-B50D-C6CAA7D3C5A7}"/>
              </a:ext>
            </a:extLst>
          </p:cNvPr>
          <p:cNvSpPr>
            <a:spLocks noGrp="1"/>
          </p:cNvSpPr>
          <p:nvPr>
            <p:ph type="title"/>
          </p:nvPr>
        </p:nvSpPr>
        <p:spPr>
          <a:xfrm>
            <a:off x="838200" y="2766218"/>
            <a:ext cx="10515600" cy="1325563"/>
          </a:xfrm>
        </p:spPr>
        <p:txBody>
          <a:bodyPr/>
          <a:lstStyle/>
          <a:p>
            <a:pPr algn="ctr"/>
            <a:r>
              <a:rPr lang="en-US" dirty="0"/>
              <a:t>Questions?</a:t>
            </a:r>
          </a:p>
        </p:txBody>
      </p:sp>
    </p:spTree>
    <p:extLst>
      <p:ext uri="{BB962C8B-B14F-4D97-AF65-F5344CB8AC3E}">
        <p14:creationId xmlns:p14="http://schemas.microsoft.com/office/powerpoint/2010/main" val="365552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A95CA9-E524-4941-8811-89B560483138}"/>
              </a:ext>
            </a:extLst>
          </p:cNvPr>
          <p:cNvSpPr>
            <a:spLocks noGrp="1"/>
          </p:cNvSpPr>
          <p:nvPr>
            <p:ph idx="1"/>
          </p:nvPr>
        </p:nvSpPr>
        <p:spPr>
          <a:xfrm>
            <a:off x="838200" y="1609056"/>
            <a:ext cx="10515600" cy="5184776"/>
          </a:xfrm>
        </p:spPr>
        <p:txBody>
          <a:bodyPr>
            <a:normAutofit/>
          </a:bodyPr>
          <a:lstStyle/>
          <a:p>
            <a:pPr marL="0" indent="0">
              <a:buNone/>
            </a:pPr>
            <a:r>
              <a:rPr lang="en-US" sz="2000" dirty="0"/>
              <a:t>[1] </a:t>
            </a:r>
            <a:r>
              <a:rPr lang="en-US" sz="2000" u="sng" dirty="0"/>
              <a:t>What is the Baud Rate?</a:t>
            </a:r>
          </a:p>
          <a:p>
            <a:pPr marL="0" indent="0">
              <a:buNone/>
            </a:pPr>
            <a:r>
              <a:rPr lang="en-US" sz="2000" b="1" dirty="0"/>
              <a:t>1200</a:t>
            </a:r>
          </a:p>
          <a:p>
            <a:pPr marL="0" indent="0">
              <a:buNone/>
            </a:pPr>
            <a:r>
              <a:rPr lang="en-US" sz="2000" dirty="0"/>
              <a:t>[2] </a:t>
            </a:r>
            <a:r>
              <a:rPr lang="en-US" sz="2000" u="sng" dirty="0"/>
              <a:t>How are we detecting the frequencies?</a:t>
            </a:r>
          </a:p>
          <a:p>
            <a:pPr marL="0" indent="0">
              <a:buNone/>
            </a:pPr>
            <a:r>
              <a:rPr lang="en-US" sz="2000" b="1" dirty="0"/>
              <a:t>Basing it off of change in phases over time where we can obtain the phases by performing inverse sine on amplitudes of the signal using the ADC. </a:t>
            </a:r>
          </a:p>
          <a:p>
            <a:pPr marL="0" indent="0">
              <a:buNone/>
            </a:pPr>
            <a:r>
              <a:rPr lang="en-US" sz="2000" dirty="0"/>
              <a:t>[3] </a:t>
            </a:r>
            <a:r>
              <a:rPr lang="en-US" sz="2000" u="sng" dirty="0"/>
              <a:t>How would a normal user interface with your TNC?</a:t>
            </a:r>
          </a:p>
          <a:p>
            <a:pPr marL="0" indent="0">
              <a:buNone/>
            </a:pPr>
            <a:r>
              <a:rPr lang="en-US" sz="2000" b="1" dirty="0"/>
              <a:t>Through a dumb terminal that sends KISS packets over UART.</a:t>
            </a:r>
          </a:p>
          <a:p>
            <a:pPr marL="0" indent="0">
              <a:buNone/>
            </a:pPr>
            <a:r>
              <a:rPr lang="en-US" sz="2000" dirty="0"/>
              <a:t>[4] </a:t>
            </a:r>
            <a:r>
              <a:rPr lang="en-US" sz="2000" u="sng" dirty="0"/>
              <a:t>What does KISS stand for?</a:t>
            </a:r>
          </a:p>
          <a:p>
            <a:pPr marL="0" indent="0">
              <a:buNone/>
            </a:pPr>
            <a:r>
              <a:rPr lang="en-US" sz="2000" b="1" dirty="0"/>
              <a:t>Keep It Simple, Stupid</a:t>
            </a:r>
          </a:p>
        </p:txBody>
      </p:sp>
      <p:sp>
        <p:nvSpPr>
          <p:cNvPr id="6" name="Title 1">
            <a:extLst>
              <a:ext uri="{FF2B5EF4-FFF2-40B4-BE49-F238E27FC236}">
                <a16:creationId xmlns:a16="http://schemas.microsoft.com/office/drawing/2014/main" id="{09B199BC-FBA9-4540-B61D-F77E66E40F0E}"/>
              </a:ext>
            </a:extLst>
          </p:cNvPr>
          <p:cNvSpPr>
            <a:spLocks noGrp="1"/>
          </p:cNvSpPr>
          <p:nvPr>
            <p:ph type="title"/>
          </p:nvPr>
        </p:nvSpPr>
        <p:spPr>
          <a:xfrm>
            <a:off x="838200" y="283493"/>
            <a:ext cx="10515600" cy="1325563"/>
          </a:xfrm>
        </p:spPr>
        <p:txBody>
          <a:bodyPr/>
          <a:lstStyle/>
          <a:p>
            <a:r>
              <a:rPr lang="en-US" dirty="0"/>
              <a:t>General Information</a:t>
            </a:r>
          </a:p>
        </p:txBody>
      </p:sp>
    </p:spTree>
    <p:extLst>
      <p:ext uri="{BB962C8B-B14F-4D97-AF65-F5344CB8AC3E}">
        <p14:creationId xmlns:p14="http://schemas.microsoft.com/office/powerpoint/2010/main" val="359470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9391-F1FB-4B23-834D-5754B55BC09F}"/>
              </a:ext>
            </a:extLst>
          </p:cNvPr>
          <p:cNvSpPr>
            <a:spLocks noGrp="1"/>
          </p:cNvSpPr>
          <p:nvPr>
            <p:ph type="title"/>
          </p:nvPr>
        </p:nvSpPr>
        <p:spPr/>
        <p:txBody>
          <a:bodyPr/>
          <a:lstStyle/>
          <a:p>
            <a:r>
              <a:rPr lang="en-US" dirty="0"/>
              <a:t>Why is our project relevant?</a:t>
            </a:r>
          </a:p>
        </p:txBody>
      </p:sp>
      <p:sp>
        <p:nvSpPr>
          <p:cNvPr id="3" name="Content Placeholder 2">
            <a:extLst>
              <a:ext uri="{FF2B5EF4-FFF2-40B4-BE49-F238E27FC236}">
                <a16:creationId xmlns:a16="http://schemas.microsoft.com/office/drawing/2014/main" id="{DC2918F4-C26E-44D1-BA79-C22A1F320FF9}"/>
              </a:ext>
            </a:extLst>
          </p:cNvPr>
          <p:cNvSpPr>
            <a:spLocks noGrp="1"/>
          </p:cNvSpPr>
          <p:nvPr>
            <p:ph idx="1"/>
          </p:nvPr>
        </p:nvSpPr>
        <p:spPr/>
        <p:txBody>
          <a:bodyPr/>
          <a:lstStyle/>
          <a:p>
            <a:r>
              <a:rPr lang="en-US" dirty="0"/>
              <a:t>Cost affective</a:t>
            </a:r>
          </a:p>
          <a:p>
            <a:pPr lvl="1">
              <a:buFont typeface="Courier New" panose="02070309020205020404" pitchFamily="49" charset="0"/>
              <a:buChar char="o"/>
            </a:pPr>
            <a:r>
              <a:rPr lang="en-US" dirty="0"/>
              <a:t>Basic cost of a micro controller</a:t>
            </a:r>
          </a:p>
          <a:p>
            <a:r>
              <a:rPr lang="en-US" dirty="0"/>
              <a:t>Modular</a:t>
            </a:r>
          </a:p>
          <a:p>
            <a:pPr lvl="1"/>
            <a:r>
              <a:rPr lang="en-US" dirty="0"/>
              <a:t>Code is easily adaptable to add more functionality</a:t>
            </a:r>
          </a:p>
          <a:p>
            <a:r>
              <a:rPr lang="en-US" dirty="0"/>
              <a:t>Easy to replicate and repair</a:t>
            </a:r>
          </a:p>
          <a:p>
            <a:pPr lvl="1">
              <a:buFont typeface="Courier New" panose="02070309020205020404" pitchFamily="49" charset="0"/>
              <a:buChar char="o"/>
            </a:pPr>
            <a:r>
              <a:rPr lang="en-US" dirty="0"/>
              <a:t>Grab code off the GitHub and upload to controller</a:t>
            </a:r>
          </a:p>
          <a:p>
            <a:r>
              <a:rPr lang="en-US" dirty="0"/>
              <a:t>Well documented</a:t>
            </a:r>
          </a:p>
          <a:p>
            <a:pPr lvl="1">
              <a:buFont typeface="Courier New" panose="02070309020205020404" pitchFamily="49" charset="0"/>
              <a:buChar char="o"/>
            </a:pPr>
            <a:r>
              <a:rPr lang="en-US" dirty="0"/>
              <a:t>Compared to many other TNCs and info about them, ours is very open source</a:t>
            </a:r>
          </a:p>
        </p:txBody>
      </p:sp>
    </p:spTree>
    <p:extLst>
      <p:ext uri="{BB962C8B-B14F-4D97-AF65-F5344CB8AC3E}">
        <p14:creationId xmlns:p14="http://schemas.microsoft.com/office/powerpoint/2010/main" val="195764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14D8-7B87-4B33-9A4E-27BF44AE2EC9}"/>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5059F25F-BC41-4AF3-BACA-B4E261A19EA2}"/>
              </a:ext>
            </a:extLst>
          </p:cNvPr>
          <p:cNvSpPr>
            <a:spLocks noGrp="1"/>
          </p:cNvSpPr>
          <p:nvPr>
            <p:ph idx="1"/>
          </p:nvPr>
        </p:nvSpPr>
        <p:spPr>
          <a:xfrm>
            <a:off x="838200" y="1360404"/>
            <a:ext cx="10515600" cy="4351338"/>
          </a:xfrm>
        </p:spPr>
        <p:txBody>
          <a:bodyPr/>
          <a:lstStyle/>
          <a:p>
            <a:pPr fontAlgn="base">
              <a:spcBef>
                <a:spcPts val="0"/>
              </a:spcBef>
            </a:pPr>
            <a:endParaRPr lang="en-US" dirty="0"/>
          </a:p>
          <a:p>
            <a:pPr fontAlgn="base">
              <a:spcBef>
                <a:spcPts val="0"/>
              </a:spcBef>
            </a:pPr>
            <a:r>
              <a:rPr lang="en-US" dirty="0"/>
              <a:t>What is a TNC?</a:t>
            </a:r>
          </a:p>
          <a:p>
            <a:pPr lvl="1" fontAlgn="base">
              <a:spcBef>
                <a:spcPts val="0"/>
              </a:spcBef>
            </a:pPr>
            <a:r>
              <a:rPr lang="en-US" dirty="0"/>
              <a:t>A modem for connecting a computer with a HAM radio</a:t>
            </a:r>
          </a:p>
          <a:p>
            <a:pPr lvl="1" fontAlgn="base">
              <a:spcBef>
                <a:spcPts val="0"/>
              </a:spcBef>
            </a:pPr>
            <a:r>
              <a:rPr lang="en-US" dirty="0"/>
              <a:t>KISS</a:t>
            </a:r>
          </a:p>
          <a:p>
            <a:pPr lvl="1" fontAlgn="base">
              <a:spcBef>
                <a:spcPts val="0"/>
              </a:spcBef>
            </a:pPr>
            <a:r>
              <a:rPr lang="en-US" dirty="0"/>
              <a:t>AX.25</a:t>
            </a:r>
          </a:p>
          <a:p>
            <a:pPr marL="0" indent="0">
              <a:buNone/>
            </a:pPr>
            <a:endParaRPr lang="en-US" dirty="0"/>
          </a:p>
        </p:txBody>
      </p:sp>
      <p:grpSp>
        <p:nvGrpSpPr>
          <p:cNvPr id="6" name="Group 5">
            <a:extLst>
              <a:ext uri="{FF2B5EF4-FFF2-40B4-BE49-F238E27FC236}">
                <a16:creationId xmlns:a16="http://schemas.microsoft.com/office/drawing/2014/main" id="{2EC94F80-683B-49A6-920E-86127271052E}"/>
              </a:ext>
            </a:extLst>
          </p:cNvPr>
          <p:cNvGrpSpPr>
            <a:grpSpLocks noChangeAspect="1"/>
          </p:cNvGrpSpPr>
          <p:nvPr/>
        </p:nvGrpSpPr>
        <p:grpSpPr>
          <a:xfrm>
            <a:off x="1459889" y="3429000"/>
            <a:ext cx="8341032" cy="1325563"/>
            <a:chOff x="950495" y="3779463"/>
            <a:chExt cx="9613629" cy="1527805"/>
          </a:xfrm>
        </p:grpSpPr>
        <p:grpSp>
          <p:nvGrpSpPr>
            <p:cNvPr id="7" name="Group 6">
              <a:extLst>
                <a:ext uri="{FF2B5EF4-FFF2-40B4-BE49-F238E27FC236}">
                  <a16:creationId xmlns:a16="http://schemas.microsoft.com/office/drawing/2014/main" id="{2E4FE784-982F-49FB-B7E4-593B918092F6}"/>
                </a:ext>
              </a:extLst>
            </p:cNvPr>
            <p:cNvGrpSpPr/>
            <p:nvPr/>
          </p:nvGrpSpPr>
          <p:grpSpPr>
            <a:xfrm>
              <a:off x="950495" y="3779463"/>
              <a:ext cx="4468124" cy="1527805"/>
              <a:chOff x="950495" y="3779463"/>
              <a:chExt cx="4468124" cy="1527805"/>
            </a:xfrm>
          </p:grpSpPr>
          <p:grpSp>
            <p:nvGrpSpPr>
              <p:cNvPr id="20" name="Group 19">
                <a:extLst>
                  <a:ext uri="{FF2B5EF4-FFF2-40B4-BE49-F238E27FC236}">
                    <a16:creationId xmlns:a16="http://schemas.microsoft.com/office/drawing/2014/main" id="{A245F97E-53EC-4DD5-9CA5-E5E314D3511E}"/>
                  </a:ext>
                </a:extLst>
              </p:cNvPr>
              <p:cNvGrpSpPr/>
              <p:nvPr/>
            </p:nvGrpSpPr>
            <p:grpSpPr>
              <a:xfrm>
                <a:off x="950495" y="4092037"/>
                <a:ext cx="4078495" cy="1215231"/>
                <a:chOff x="1133475" y="3709194"/>
                <a:chExt cx="4078495" cy="1215231"/>
              </a:xfrm>
            </p:grpSpPr>
            <p:sp>
              <p:nvSpPr>
                <p:cNvPr id="24" name="Rectangle 23">
                  <a:extLst>
                    <a:ext uri="{FF2B5EF4-FFF2-40B4-BE49-F238E27FC236}">
                      <a16:creationId xmlns:a16="http://schemas.microsoft.com/office/drawing/2014/main" id="{9813002F-5C5C-41AD-87BA-1689240FEBE2}"/>
                    </a:ext>
                  </a:extLst>
                </p:cNvPr>
                <p:cNvSpPr/>
                <p:nvPr/>
              </p:nvSpPr>
              <p:spPr>
                <a:xfrm>
                  <a:off x="2819305" y="3966773"/>
                  <a:ext cx="1007666" cy="683817"/>
                </a:xfrm>
                <a:prstGeom prst="rect">
                  <a:avLst/>
                </a:prstGeom>
                <a:solidFill>
                  <a:srgbClr val="800909"/>
                </a:solidFill>
                <a:ln>
                  <a:solidFill>
                    <a:srgbClr val="80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TNC</a:t>
                  </a:r>
                </a:p>
              </p:txBody>
            </p:sp>
            <p:pic>
              <p:nvPicPr>
                <p:cNvPr id="25" name="Graphic 24" descr="Computer">
                  <a:extLst>
                    <a:ext uri="{FF2B5EF4-FFF2-40B4-BE49-F238E27FC236}">
                      <a16:creationId xmlns:a16="http://schemas.microsoft.com/office/drawing/2014/main" id="{680BAFBA-8F3C-4E82-9E46-438963A596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475" y="3709194"/>
                  <a:ext cx="1215231" cy="1215231"/>
                </a:xfrm>
                <a:prstGeom prst="rect">
                  <a:avLst/>
                </a:prstGeom>
              </p:spPr>
            </p:pic>
            <p:pic>
              <p:nvPicPr>
                <p:cNvPr id="26" name="Graphic 25" descr="Radio">
                  <a:extLst>
                    <a:ext uri="{FF2B5EF4-FFF2-40B4-BE49-F238E27FC236}">
                      <a16:creationId xmlns:a16="http://schemas.microsoft.com/office/drawing/2014/main" id="{BA0DD93B-1926-4751-A6B1-07D2AFCFD3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297570" y="3858616"/>
                  <a:ext cx="914400" cy="914400"/>
                </a:xfrm>
                <a:prstGeom prst="rect">
                  <a:avLst/>
                </a:prstGeom>
              </p:spPr>
            </p:pic>
          </p:grpSp>
          <p:sp>
            <p:nvSpPr>
              <p:cNvPr id="21" name="Arc 20">
                <a:extLst>
                  <a:ext uri="{FF2B5EF4-FFF2-40B4-BE49-F238E27FC236}">
                    <a16:creationId xmlns:a16="http://schemas.microsoft.com/office/drawing/2014/main" id="{AA495561-D505-4C90-B951-8A1AADED1320}"/>
                  </a:ext>
                </a:extLst>
              </p:cNvPr>
              <p:cNvSpPr>
                <a:spLocks noChangeAspect="1"/>
              </p:cNvSpPr>
              <p:nvPr/>
            </p:nvSpPr>
            <p:spPr>
              <a:xfrm>
                <a:off x="4527658" y="4099706"/>
                <a:ext cx="512097" cy="512097"/>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CF1766F3-D24B-4769-928D-03E039525F8A}"/>
                  </a:ext>
                </a:extLst>
              </p:cNvPr>
              <p:cNvSpPr>
                <a:spLocks noChangeAspect="1"/>
              </p:cNvSpPr>
              <p:nvPr/>
            </p:nvSpPr>
            <p:spPr>
              <a:xfrm>
                <a:off x="4416451" y="3941454"/>
                <a:ext cx="816324" cy="816324"/>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a:extLst>
                  <a:ext uri="{FF2B5EF4-FFF2-40B4-BE49-F238E27FC236}">
                    <a16:creationId xmlns:a16="http://schemas.microsoft.com/office/drawing/2014/main" id="{5E6D37CE-6C77-41DD-8E88-A268D3E16E74}"/>
                  </a:ext>
                </a:extLst>
              </p:cNvPr>
              <p:cNvSpPr>
                <a:spLocks noChangeAspect="1"/>
              </p:cNvSpPr>
              <p:nvPr/>
            </p:nvSpPr>
            <p:spPr>
              <a:xfrm>
                <a:off x="4416451" y="3779463"/>
                <a:ext cx="1002168" cy="1002168"/>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38D0A817-1834-4BAD-AFE2-BEFEFA98640E}"/>
                </a:ext>
              </a:extLst>
            </p:cNvPr>
            <p:cNvGrpSpPr/>
            <p:nvPr/>
          </p:nvGrpSpPr>
          <p:grpSpPr>
            <a:xfrm flipH="1">
              <a:off x="6096000" y="3779463"/>
              <a:ext cx="4468124" cy="1527805"/>
              <a:chOff x="950495" y="3779463"/>
              <a:chExt cx="4468124" cy="1527805"/>
            </a:xfrm>
          </p:grpSpPr>
          <p:grpSp>
            <p:nvGrpSpPr>
              <p:cNvPr id="13" name="Group 12">
                <a:extLst>
                  <a:ext uri="{FF2B5EF4-FFF2-40B4-BE49-F238E27FC236}">
                    <a16:creationId xmlns:a16="http://schemas.microsoft.com/office/drawing/2014/main" id="{F331E9E6-FDA6-4620-BD6D-3DD3166F4094}"/>
                  </a:ext>
                </a:extLst>
              </p:cNvPr>
              <p:cNvGrpSpPr/>
              <p:nvPr/>
            </p:nvGrpSpPr>
            <p:grpSpPr>
              <a:xfrm>
                <a:off x="950495" y="4092037"/>
                <a:ext cx="4078495" cy="1215231"/>
                <a:chOff x="1133475" y="3709194"/>
                <a:chExt cx="4078495" cy="1215231"/>
              </a:xfrm>
            </p:grpSpPr>
            <p:sp>
              <p:nvSpPr>
                <p:cNvPr id="17" name="Rectangle 16">
                  <a:extLst>
                    <a:ext uri="{FF2B5EF4-FFF2-40B4-BE49-F238E27FC236}">
                      <a16:creationId xmlns:a16="http://schemas.microsoft.com/office/drawing/2014/main" id="{60CFD390-6969-45CD-9AFB-BA68D7EFA3E3}"/>
                    </a:ext>
                  </a:extLst>
                </p:cNvPr>
                <p:cNvSpPr/>
                <p:nvPr/>
              </p:nvSpPr>
              <p:spPr>
                <a:xfrm>
                  <a:off x="2819305" y="3966773"/>
                  <a:ext cx="1007666" cy="683817"/>
                </a:xfrm>
                <a:prstGeom prst="rect">
                  <a:avLst/>
                </a:prstGeom>
                <a:solidFill>
                  <a:srgbClr val="800909"/>
                </a:solidFill>
                <a:ln>
                  <a:solidFill>
                    <a:srgbClr val="80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TNC</a:t>
                  </a:r>
                </a:p>
              </p:txBody>
            </p:sp>
            <p:pic>
              <p:nvPicPr>
                <p:cNvPr id="18" name="Graphic 17" descr="Computer">
                  <a:extLst>
                    <a:ext uri="{FF2B5EF4-FFF2-40B4-BE49-F238E27FC236}">
                      <a16:creationId xmlns:a16="http://schemas.microsoft.com/office/drawing/2014/main" id="{C15671CD-CE7D-4A18-B1D6-D3AFD58B8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475" y="3709194"/>
                  <a:ext cx="1215231" cy="1215231"/>
                </a:xfrm>
                <a:prstGeom prst="rect">
                  <a:avLst/>
                </a:prstGeom>
              </p:spPr>
            </p:pic>
            <p:pic>
              <p:nvPicPr>
                <p:cNvPr id="19" name="Graphic 18" descr="Radio">
                  <a:extLst>
                    <a:ext uri="{FF2B5EF4-FFF2-40B4-BE49-F238E27FC236}">
                      <a16:creationId xmlns:a16="http://schemas.microsoft.com/office/drawing/2014/main" id="{1F1D26AF-1B5C-4F26-947F-F39C7D18B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297570" y="3858616"/>
                  <a:ext cx="914400" cy="914400"/>
                </a:xfrm>
                <a:prstGeom prst="rect">
                  <a:avLst/>
                </a:prstGeom>
              </p:spPr>
            </p:pic>
          </p:grpSp>
          <p:sp>
            <p:nvSpPr>
              <p:cNvPr id="14" name="Arc 13">
                <a:extLst>
                  <a:ext uri="{FF2B5EF4-FFF2-40B4-BE49-F238E27FC236}">
                    <a16:creationId xmlns:a16="http://schemas.microsoft.com/office/drawing/2014/main" id="{BD7E6268-FFF2-4EE8-9061-E9EB75673F30}"/>
                  </a:ext>
                </a:extLst>
              </p:cNvPr>
              <p:cNvSpPr>
                <a:spLocks noChangeAspect="1"/>
              </p:cNvSpPr>
              <p:nvPr/>
            </p:nvSpPr>
            <p:spPr>
              <a:xfrm>
                <a:off x="4527658" y="4099706"/>
                <a:ext cx="512097" cy="512097"/>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B4D87DB0-8C89-49A4-A299-7FEE627792A5}"/>
                  </a:ext>
                </a:extLst>
              </p:cNvPr>
              <p:cNvSpPr>
                <a:spLocks noChangeAspect="1"/>
              </p:cNvSpPr>
              <p:nvPr/>
            </p:nvSpPr>
            <p:spPr>
              <a:xfrm>
                <a:off x="4416451" y="3941454"/>
                <a:ext cx="816324" cy="816324"/>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E9D06098-A515-4A9C-B573-55C995EE7370}"/>
                  </a:ext>
                </a:extLst>
              </p:cNvPr>
              <p:cNvSpPr>
                <a:spLocks noChangeAspect="1"/>
              </p:cNvSpPr>
              <p:nvPr/>
            </p:nvSpPr>
            <p:spPr>
              <a:xfrm>
                <a:off x="4416451" y="3779463"/>
                <a:ext cx="1002168" cy="1002168"/>
              </a:xfrm>
              <a:prstGeom prst="arc">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9" name="Straight Arrow Connector 8">
              <a:extLst>
                <a:ext uri="{FF2B5EF4-FFF2-40B4-BE49-F238E27FC236}">
                  <a16:creationId xmlns:a16="http://schemas.microsoft.com/office/drawing/2014/main" id="{C63F582B-F597-4497-B2F8-11FD7E06BD04}"/>
                </a:ext>
              </a:extLst>
            </p:cNvPr>
            <p:cNvCxnSpPr>
              <a:stCxn id="25" idx="3"/>
            </p:cNvCxnSpPr>
            <p:nvPr/>
          </p:nvCxnSpPr>
          <p:spPr>
            <a:xfrm flipV="1">
              <a:off x="2165726" y="4698659"/>
              <a:ext cx="470599" cy="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1C07B12-B9EA-4C11-9AF7-B974E174C063}"/>
                </a:ext>
              </a:extLst>
            </p:cNvPr>
            <p:cNvCxnSpPr/>
            <p:nvPr/>
          </p:nvCxnSpPr>
          <p:spPr>
            <a:xfrm flipV="1">
              <a:off x="3676537" y="4690530"/>
              <a:ext cx="470599" cy="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3736C0-1F3A-4FCF-B61E-A2BAF4E125C4}"/>
                </a:ext>
              </a:extLst>
            </p:cNvPr>
            <p:cNvCxnSpPr/>
            <p:nvPr/>
          </p:nvCxnSpPr>
          <p:spPr>
            <a:xfrm flipV="1">
              <a:off x="7366701" y="4689536"/>
              <a:ext cx="470599" cy="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0049F2-5DB3-448F-AA6D-6B411D545748}"/>
                </a:ext>
              </a:extLst>
            </p:cNvPr>
            <p:cNvCxnSpPr/>
            <p:nvPr/>
          </p:nvCxnSpPr>
          <p:spPr>
            <a:xfrm flipV="1">
              <a:off x="8906295" y="4690530"/>
              <a:ext cx="470599" cy="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5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5DA0-71D0-40FD-9995-F970CD0A29A9}"/>
              </a:ext>
            </a:extLst>
          </p:cNvPr>
          <p:cNvSpPr>
            <a:spLocks noGrp="1"/>
          </p:cNvSpPr>
          <p:nvPr>
            <p:ph type="title"/>
          </p:nvPr>
        </p:nvSpPr>
        <p:spPr/>
        <p:txBody>
          <a:bodyPr/>
          <a:lstStyle/>
          <a:p>
            <a:r>
              <a:rPr lang="en-US" dirty="0"/>
              <a:t>Why every </a:t>
            </a:r>
            <a:r>
              <a:rPr lang="en-US" dirty="0" err="1"/>
              <a:t>HAMer</a:t>
            </a:r>
            <a:r>
              <a:rPr lang="en-US" dirty="0"/>
              <a:t> needs our TNC</a:t>
            </a:r>
          </a:p>
        </p:txBody>
      </p:sp>
      <p:sp>
        <p:nvSpPr>
          <p:cNvPr id="5" name="Content Placeholder 2">
            <a:extLst>
              <a:ext uri="{FF2B5EF4-FFF2-40B4-BE49-F238E27FC236}">
                <a16:creationId xmlns:a16="http://schemas.microsoft.com/office/drawing/2014/main" id="{4AB25513-333F-41D3-97DB-D5B28F0FEDF5}"/>
              </a:ext>
            </a:extLst>
          </p:cNvPr>
          <p:cNvSpPr txBox="1">
            <a:spLocks/>
          </p:cNvSpPr>
          <p:nvPr/>
        </p:nvSpPr>
        <p:spPr>
          <a:xfrm>
            <a:off x="725905" y="1550732"/>
            <a:ext cx="10515600" cy="494214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base">
              <a:spcBef>
                <a:spcPts val="0"/>
              </a:spcBef>
            </a:pPr>
            <a:endParaRPr lang="en-US" dirty="0"/>
          </a:p>
          <a:p>
            <a:pPr fontAlgn="base">
              <a:spcBef>
                <a:spcPts val="0"/>
              </a:spcBef>
            </a:pPr>
            <a:endParaRPr lang="en-US" dirty="0"/>
          </a:p>
          <a:p>
            <a:pPr fontAlgn="base">
              <a:spcBef>
                <a:spcPts val="0"/>
              </a:spcBef>
            </a:pPr>
            <a:endParaRPr lang="en-US" dirty="0"/>
          </a:p>
        </p:txBody>
      </p:sp>
      <p:sp>
        <p:nvSpPr>
          <p:cNvPr id="7" name="TextBox 6">
            <a:extLst>
              <a:ext uri="{FF2B5EF4-FFF2-40B4-BE49-F238E27FC236}">
                <a16:creationId xmlns:a16="http://schemas.microsoft.com/office/drawing/2014/main" id="{58DE77F3-78CB-413D-B4C8-0A5CB354E9CE}"/>
              </a:ext>
            </a:extLst>
          </p:cNvPr>
          <p:cNvSpPr txBox="1"/>
          <p:nvPr/>
        </p:nvSpPr>
        <p:spPr>
          <a:xfrm>
            <a:off x="5448579" y="3167390"/>
            <a:ext cx="550506" cy="523220"/>
          </a:xfrm>
          <a:prstGeom prst="rect">
            <a:avLst/>
          </a:prstGeom>
          <a:noFill/>
        </p:spPr>
        <p:txBody>
          <a:bodyPr wrap="square" rtlCol="0">
            <a:spAutoFit/>
          </a:bodyPr>
          <a:lstStyle/>
          <a:p>
            <a:pPr algn="ctr"/>
            <a:r>
              <a:rPr lang="en-US" sz="2800" dirty="0"/>
              <a:t>VS</a:t>
            </a:r>
          </a:p>
        </p:txBody>
      </p:sp>
      <p:pic>
        <p:nvPicPr>
          <p:cNvPr id="1028" name="Picture 4" descr="STM32 Microcontrollers - STMicro | Mouser">
            <a:extLst>
              <a:ext uri="{FF2B5EF4-FFF2-40B4-BE49-F238E27FC236}">
                <a16:creationId xmlns:a16="http://schemas.microsoft.com/office/drawing/2014/main" id="{D8251D2E-4853-49E1-A056-36AF53B1C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11" y="2625751"/>
            <a:ext cx="2245874" cy="16320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373720-57B7-4DD9-A582-ED780451CA52}"/>
              </a:ext>
            </a:extLst>
          </p:cNvPr>
          <p:cNvSpPr txBox="1"/>
          <p:nvPr/>
        </p:nvSpPr>
        <p:spPr>
          <a:xfrm>
            <a:off x="1965158" y="4403558"/>
            <a:ext cx="1780674" cy="369332"/>
          </a:xfrm>
          <a:prstGeom prst="rect">
            <a:avLst/>
          </a:prstGeom>
          <a:noFill/>
        </p:spPr>
        <p:txBody>
          <a:bodyPr wrap="square" rtlCol="0">
            <a:spAutoFit/>
          </a:bodyPr>
          <a:lstStyle/>
          <a:p>
            <a:pPr algn="ctr"/>
            <a:r>
              <a:rPr lang="en-US" dirty="0"/>
              <a:t>Our Solution</a:t>
            </a:r>
          </a:p>
        </p:txBody>
      </p:sp>
      <p:sp>
        <p:nvSpPr>
          <p:cNvPr id="11" name="TextBox 10">
            <a:extLst>
              <a:ext uri="{FF2B5EF4-FFF2-40B4-BE49-F238E27FC236}">
                <a16:creationId xmlns:a16="http://schemas.microsoft.com/office/drawing/2014/main" id="{8AB49668-8BBA-4F88-B00D-286DA59579BE}"/>
              </a:ext>
            </a:extLst>
          </p:cNvPr>
          <p:cNvSpPr txBox="1"/>
          <p:nvPr/>
        </p:nvSpPr>
        <p:spPr>
          <a:xfrm>
            <a:off x="7036439" y="5366010"/>
            <a:ext cx="3525441" cy="369332"/>
          </a:xfrm>
          <a:prstGeom prst="rect">
            <a:avLst/>
          </a:prstGeom>
          <a:noFill/>
        </p:spPr>
        <p:txBody>
          <a:bodyPr wrap="square" rtlCol="0">
            <a:spAutoFit/>
          </a:bodyPr>
          <a:lstStyle/>
          <a:p>
            <a:pPr algn="ctr"/>
            <a:r>
              <a:rPr lang="en-US" dirty="0"/>
              <a:t>Commonly Used Hardware TNCs</a:t>
            </a:r>
          </a:p>
        </p:txBody>
      </p:sp>
      <p:pic>
        <p:nvPicPr>
          <p:cNvPr id="12" name="Picture 11">
            <a:extLst>
              <a:ext uri="{FF2B5EF4-FFF2-40B4-BE49-F238E27FC236}">
                <a16:creationId xmlns:a16="http://schemas.microsoft.com/office/drawing/2014/main" id="{6EE521D1-8C97-4FB1-A53A-CEA7BBE79515}"/>
              </a:ext>
            </a:extLst>
          </p:cNvPr>
          <p:cNvPicPr>
            <a:picLocks noChangeAspect="1"/>
          </p:cNvPicPr>
          <p:nvPr/>
        </p:nvPicPr>
        <p:blipFill>
          <a:blip r:embed="rId3"/>
          <a:stretch>
            <a:fillRect/>
          </a:stretch>
        </p:blipFill>
        <p:spPr>
          <a:xfrm>
            <a:off x="7371479" y="1690688"/>
            <a:ext cx="2855363" cy="3645750"/>
          </a:xfrm>
          <a:prstGeom prst="rect">
            <a:avLst/>
          </a:prstGeom>
        </p:spPr>
      </p:pic>
    </p:spTree>
    <p:extLst>
      <p:ext uri="{BB962C8B-B14F-4D97-AF65-F5344CB8AC3E}">
        <p14:creationId xmlns:p14="http://schemas.microsoft.com/office/powerpoint/2010/main" val="190404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8B90F-F4A9-40A8-91D8-8BFBA7777897}"/>
              </a:ext>
            </a:extLst>
          </p:cNvPr>
          <p:cNvSpPr>
            <a:spLocks noGrp="1"/>
          </p:cNvSpPr>
          <p:nvPr>
            <p:ph idx="1"/>
          </p:nvPr>
        </p:nvSpPr>
        <p:spPr>
          <a:xfrm>
            <a:off x="838200" y="1390261"/>
            <a:ext cx="5609253" cy="4786702"/>
          </a:xfrm>
        </p:spPr>
        <p:txBody>
          <a:bodyPr/>
          <a:lstStyle/>
          <a:p>
            <a:r>
              <a:rPr lang="en-US" dirty="0"/>
              <a:t>Modular/Adaptable</a:t>
            </a:r>
          </a:p>
          <a:p>
            <a:r>
              <a:rPr lang="en-US" dirty="0"/>
              <a:t>Open Source</a:t>
            </a:r>
          </a:p>
          <a:p>
            <a:r>
              <a:rPr lang="en-US" dirty="0"/>
              <a:t>Easy to replicate</a:t>
            </a:r>
          </a:p>
          <a:p>
            <a:r>
              <a:rPr lang="en-US" dirty="0"/>
              <a:t>Small form factor</a:t>
            </a:r>
          </a:p>
          <a:p>
            <a:r>
              <a:rPr lang="en-US" dirty="0"/>
              <a:t>Well Documented</a:t>
            </a:r>
          </a:p>
          <a:p>
            <a:r>
              <a:rPr lang="en-US" dirty="0"/>
              <a:t>Increase computational capability</a:t>
            </a:r>
          </a:p>
          <a:p>
            <a:r>
              <a:rPr lang="en-US" dirty="0"/>
              <a:t>Cheap</a:t>
            </a:r>
          </a:p>
        </p:txBody>
      </p:sp>
      <p:pic>
        <p:nvPicPr>
          <p:cNvPr id="5" name="Picture 4">
            <a:extLst>
              <a:ext uri="{FF2B5EF4-FFF2-40B4-BE49-F238E27FC236}">
                <a16:creationId xmlns:a16="http://schemas.microsoft.com/office/drawing/2014/main" id="{C676544C-0828-42C9-8530-3E2927718923}"/>
              </a:ext>
            </a:extLst>
          </p:cNvPr>
          <p:cNvPicPr>
            <a:picLocks noChangeAspect="1"/>
          </p:cNvPicPr>
          <p:nvPr/>
        </p:nvPicPr>
        <p:blipFill>
          <a:blip r:embed="rId2"/>
          <a:stretch>
            <a:fillRect/>
          </a:stretch>
        </p:blipFill>
        <p:spPr>
          <a:xfrm>
            <a:off x="7264536" y="327604"/>
            <a:ext cx="4089264" cy="2714249"/>
          </a:xfrm>
          <a:prstGeom prst="rect">
            <a:avLst/>
          </a:prstGeom>
        </p:spPr>
      </p:pic>
      <p:sp>
        <p:nvSpPr>
          <p:cNvPr id="6" name="TextBox 5">
            <a:extLst>
              <a:ext uri="{FF2B5EF4-FFF2-40B4-BE49-F238E27FC236}">
                <a16:creationId xmlns:a16="http://schemas.microsoft.com/office/drawing/2014/main" id="{4C1F2CF8-8086-4FBB-B1B5-DD0E68F3418E}"/>
              </a:ext>
            </a:extLst>
          </p:cNvPr>
          <p:cNvSpPr txBox="1"/>
          <p:nvPr/>
        </p:nvSpPr>
        <p:spPr>
          <a:xfrm>
            <a:off x="782993" y="681037"/>
            <a:ext cx="5719665" cy="584775"/>
          </a:xfrm>
          <a:prstGeom prst="rect">
            <a:avLst/>
          </a:prstGeom>
          <a:noFill/>
        </p:spPr>
        <p:txBody>
          <a:bodyPr wrap="square" rtlCol="0">
            <a:spAutoFit/>
          </a:bodyPr>
          <a:lstStyle/>
          <a:p>
            <a:pPr algn="ctr"/>
            <a:r>
              <a:rPr lang="en-US" sz="3200" b="1" dirty="0"/>
              <a:t>MCU TNC Benefits </a:t>
            </a:r>
          </a:p>
        </p:txBody>
      </p:sp>
      <p:pic>
        <p:nvPicPr>
          <p:cNvPr id="8" name="Picture 7">
            <a:extLst>
              <a:ext uri="{FF2B5EF4-FFF2-40B4-BE49-F238E27FC236}">
                <a16:creationId xmlns:a16="http://schemas.microsoft.com/office/drawing/2014/main" id="{C06CD31B-DF3E-40ED-914C-2D767D58FEF2}"/>
              </a:ext>
            </a:extLst>
          </p:cNvPr>
          <p:cNvPicPr>
            <a:picLocks noChangeAspect="1"/>
          </p:cNvPicPr>
          <p:nvPr/>
        </p:nvPicPr>
        <p:blipFill>
          <a:blip r:embed="rId3"/>
          <a:stretch>
            <a:fillRect/>
          </a:stretch>
        </p:blipFill>
        <p:spPr>
          <a:xfrm>
            <a:off x="7367038" y="3293706"/>
            <a:ext cx="3986762" cy="2990072"/>
          </a:xfrm>
          <a:prstGeom prst="rect">
            <a:avLst/>
          </a:prstGeom>
        </p:spPr>
      </p:pic>
    </p:spTree>
    <p:extLst>
      <p:ext uri="{BB962C8B-B14F-4D97-AF65-F5344CB8AC3E}">
        <p14:creationId xmlns:p14="http://schemas.microsoft.com/office/powerpoint/2010/main" val="380903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559F-09D3-4EA9-9E6B-5748CDE5D221}"/>
              </a:ext>
            </a:extLst>
          </p:cNvPr>
          <p:cNvSpPr>
            <a:spLocks noGrp="1"/>
          </p:cNvSpPr>
          <p:nvPr>
            <p:ph type="title"/>
          </p:nvPr>
        </p:nvSpPr>
        <p:spPr/>
        <p:txBody>
          <a:bodyPr>
            <a:normAutofit/>
          </a:bodyPr>
          <a:lstStyle/>
          <a:p>
            <a:pPr algn="ctr"/>
            <a:r>
              <a:rPr lang="en-US" sz="4000" dirty="0"/>
              <a:t>Design Specifications</a:t>
            </a:r>
          </a:p>
        </p:txBody>
      </p:sp>
      <p:sp>
        <p:nvSpPr>
          <p:cNvPr id="3" name="Content Placeholder 2">
            <a:extLst>
              <a:ext uri="{FF2B5EF4-FFF2-40B4-BE49-F238E27FC236}">
                <a16:creationId xmlns:a16="http://schemas.microsoft.com/office/drawing/2014/main" id="{874E73A7-79A7-4C03-AB1A-29B84E74750B}"/>
              </a:ext>
            </a:extLst>
          </p:cNvPr>
          <p:cNvSpPr>
            <a:spLocks noGrp="1"/>
          </p:cNvSpPr>
          <p:nvPr>
            <p:ph idx="1"/>
          </p:nvPr>
        </p:nvSpPr>
        <p:spPr>
          <a:xfrm>
            <a:off x="680156" y="1933917"/>
            <a:ext cx="10234507" cy="4351338"/>
          </a:xfrm>
        </p:spPr>
        <p:txBody>
          <a:bodyPr>
            <a:normAutofit/>
          </a:bodyPr>
          <a:lstStyle/>
          <a:p>
            <a:pPr marL="0" indent="0" algn="ctr">
              <a:buNone/>
            </a:pPr>
            <a:r>
              <a:rPr lang="en-US" u="sng" dirty="0"/>
              <a:t>Scope of Work:</a:t>
            </a:r>
          </a:p>
          <a:p>
            <a:pPr marL="0" indent="0" algn="ctr">
              <a:buNone/>
            </a:pPr>
            <a:r>
              <a:rPr lang="en-US" sz="2400" dirty="0"/>
              <a:t>Design, implement, build, and test a TNC with an STM32 or similar microcontroller. The system must accept a string via UART or a similar interface and generate the necessary HDLC headers/packet data and then produce the correct audio waveform.</a:t>
            </a:r>
          </a:p>
        </p:txBody>
      </p:sp>
      <p:pic>
        <p:nvPicPr>
          <p:cNvPr id="6" name="Picture 5">
            <a:extLst>
              <a:ext uri="{FF2B5EF4-FFF2-40B4-BE49-F238E27FC236}">
                <a16:creationId xmlns:a16="http://schemas.microsoft.com/office/drawing/2014/main" id="{E0643F01-3DC9-4E86-9318-398A0B49527B}"/>
              </a:ext>
            </a:extLst>
          </p:cNvPr>
          <p:cNvPicPr>
            <a:picLocks noChangeAspect="1"/>
          </p:cNvPicPr>
          <p:nvPr/>
        </p:nvPicPr>
        <p:blipFill>
          <a:blip r:embed="rId2"/>
          <a:stretch>
            <a:fillRect/>
          </a:stretch>
        </p:blipFill>
        <p:spPr>
          <a:xfrm>
            <a:off x="1748946" y="4346626"/>
            <a:ext cx="8694108" cy="1145235"/>
          </a:xfrm>
          <a:prstGeom prst="rect">
            <a:avLst/>
          </a:prstGeom>
        </p:spPr>
      </p:pic>
    </p:spTree>
    <p:extLst>
      <p:ext uri="{BB962C8B-B14F-4D97-AF65-F5344CB8AC3E}">
        <p14:creationId xmlns:p14="http://schemas.microsoft.com/office/powerpoint/2010/main" val="2855388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3239-C5F6-4547-B95E-6065718ACA23}"/>
              </a:ext>
            </a:extLst>
          </p:cNvPr>
          <p:cNvSpPr>
            <a:spLocks noGrp="1"/>
          </p:cNvSpPr>
          <p:nvPr>
            <p:ph type="title"/>
          </p:nvPr>
        </p:nvSpPr>
        <p:spPr/>
        <p:txBody>
          <a:bodyPr/>
          <a:lstStyle/>
          <a:p>
            <a:pPr algn="ctr"/>
            <a:r>
              <a:rPr lang="en-US" dirty="0"/>
              <a:t>Methodology</a:t>
            </a:r>
          </a:p>
        </p:txBody>
      </p:sp>
      <p:sp>
        <p:nvSpPr>
          <p:cNvPr id="6" name="Content Placeholder 4">
            <a:extLst>
              <a:ext uri="{FF2B5EF4-FFF2-40B4-BE49-F238E27FC236}">
                <a16:creationId xmlns:a16="http://schemas.microsoft.com/office/drawing/2014/main" id="{79FF4130-B01A-4930-9FA0-9116D6F4977C}"/>
              </a:ext>
            </a:extLst>
          </p:cNvPr>
          <p:cNvSpPr txBox="1">
            <a:spLocks/>
          </p:cNvSpPr>
          <p:nvPr/>
        </p:nvSpPr>
        <p:spPr>
          <a:xfrm>
            <a:off x="6264442" y="2943726"/>
            <a:ext cx="3737811" cy="309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TextBox 7">
            <a:extLst>
              <a:ext uri="{FF2B5EF4-FFF2-40B4-BE49-F238E27FC236}">
                <a16:creationId xmlns:a16="http://schemas.microsoft.com/office/drawing/2014/main" id="{A5ED1DDC-FD59-447D-AE70-3F609A24D754}"/>
              </a:ext>
            </a:extLst>
          </p:cNvPr>
          <p:cNvSpPr txBox="1"/>
          <p:nvPr/>
        </p:nvSpPr>
        <p:spPr>
          <a:xfrm>
            <a:off x="838199" y="1453352"/>
            <a:ext cx="4259181" cy="400110"/>
          </a:xfrm>
          <a:prstGeom prst="rect">
            <a:avLst/>
          </a:prstGeom>
          <a:noFill/>
        </p:spPr>
        <p:txBody>
          <a:bodyPr wrap="square" rtlCol="0">
            <a:spAutoFit/>
          </a:bodyPr>
          <a:lstStyle/>
          <a:p>
            <a:pPr algn="ctr"/>
            <a:r>
              <a:rPr lang="en-US" sz="2000" u="sng" dirty="0"/>
              <a:t>Previous Assumptions</a:t>
            </a:r>
          </a:p>
        </p:txBody>
      </p:sp>
      <p:sp>
        <p:nvSpPr>
          <p:cNvPr id="10" name="TextBox 9">
            <a:extLst>
              <a:ext uri="{FF2B5EF4-FFF2-40B4-BE49-F238E27FC236}">
                <a16:creationId xmlns:a16="http://schemas.microsoft.com/office/drawing/2014/main" id="{55751F2E-D1EE-424F-A4E9-0135C3926D0E}"/>
              </a:ext>
            </a:extLst>
          </p:cNvPr>
          <p:cNvSpPr txBox="1"/>
          <p:nvPr/>
        </p:nvSpPr>
        <p:spPr>
          <a:xfrm>
            <a:off x="7464366" y="1451069"/>
            <a:ext cx="3737811" cy="400110"/>
          </a:xfrm>
          <a:prstGeom prst="rect">
            <a:avLst/>
          </a:prstGeom>
          <a:noFill/>
        </p:spPr>
        <p:txBody>
          <a:bodyPr wrap="square" rtlCol="0">
            <a:spAutoFit/>
          </a:bodyPr>
          <a:lstStyle/>
          <a:p>
            <a:pPr marL="0" indent="0" algn="ctr">
              <a:buNone/>
            </a:pPr>
            <a:r>
              <a:rPr lang="en-US" sz="2000" u="sng" dirty="0"/>
              <a:t>Actual Functionality</a:t>
            </a:r>
          </a:p>
        </p:txBody>
      </p:sp>
      <p:pic>
        <p:nvPicPr>
          <p:cNvPr id="14" name="Picture 13" descr="Image result for Audio frequenc shift keying">
            <a:extLst>
              <a:ext uri="{FF2B5EF4-FFF2-40B4-BE49-F238E27FC236}">
                <a16:creationId xmlns:a16="http://schemas.microsoft.com/office/drawing/2014/main" id="{F8376744-5C28-4211-8A44-8DD6B79A0F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55398"/>
            <a:ext cx="2097282" cy="2881829"/>
          </a:xfrm>
          <a:prstGeom prst="rect">
            <a:avLst/>
          </a:prstGeom>
          <a:noFill/>
          <a:ln>
            <a:noFill/>
          </a:ln>
        </p:spPr>
      </p:pic>
      <p:pic>
        <p:nvPicPr>
          <p:cNvPr id="15" name="Picture 14">
            <a:extLst>
              <a:ext uri="{FF2B5EF4-FFF2-40B4-BE49-F238E27FC236}">
                <a16:creationId xmlns:a16="http://schemas.microsoft.com/office/drawing/2014/main" id="{39E9D41B-A563-40E8-808F-561DA7E1D119}"/>
              </a:ext>
            </a:extLst>
          </p:cNvPr>
          <p:cNvPicPr>
            <a:picLocks noChangeAspect="1"/>
          </p:cNvPicPr>
          <p:nvPr/>
        </p:nvPicPr>
        <p:blipFill rotWithShape="1">
          <a:blip r:embed="rId3"/>
          <a:srcRect b="57456"/>
          <a:stretch/>
        </p:blipFill>
        <p:spPr>
          <a:xfrm>
            <a:off x="1171758" y="5172366"/>
            <a:ext cx="3839711" cy="510957"/>
          </a:xfrm>
          <a:prstGeom prst="rect">
            <a:avLst/>
          </a:prstGeom>
        </p:spPr>
      </p:pic>
      <p:pic>
        <p:nvPicPr>
          <p:cNvPr id="17" name="Picture 16">
            <a:extLst>
              <a:ext uri="{FF2B5EF4-FFF2-40B4-BE49-F238E27FC236}">
                <a16:creationId xmlns:a16="http://schemas.microsoft.com/office/drawing/2014/main" id="{EE18D742-D4CA-4A28-8857-EA5D89186837}"/>
              </a:ext>
            </a:extLst>
          </p:cNvPr>
          <p:cNvPicPr>
            <a:picLocks noChangeAspect="1"/>
          </p:cNvPicPr>
          <p:nvPr/>
        </p:nvPicPr>
        <p:blipFill rotWithShape="1">
          <a:blip r:embed="rId3"/>
          <a:srcRect t="42362"/>
          <a:stretch/>
        </p:blipFill>
        <p:spPr>
          <a:xfrm>
            <a:off x="7362466" y="5081728"/>
            <a:ext cx="3839711" cy="692231"/>
          </a:xfrm>
          <a:prstGeom prst="rect">
            <a:avLst/>
          </a:prstGeom>
        </p:spPr>
      </p:pic>
      <p:pic>
        <p:nvPicPr>
          <p:cNvPr id="18" name="Picture 17">
            <a:extLst>
              <a:ext uri="{FF2B5EF4-FFF2-40B4-BE49-F238E27FC236}">
                <a16:creationId xmlns:a16="http://schemas.microsoft.com/office/drawing/2014/main" id="{C9006073-F7F9-47A1-A788-92E72498EBB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6642" y="1855398"/>
            <a:ext cx="2123166" cy="1595044"/>
          </a:xfrm>
          <a:prstGeom prst="rect">
            <a:avLst/>
          </a:prstGeom>
          <a:noFill/>
          <a:ln>
            <a:noFill/>
          </a:ln>
        </p:spPr>
      </p:pic>
      <p:pic>
        <p:nvPicPr>
          <p:cNvPr id="19" name="Picture 18">
            <a:extLst>
              <a:ext uri="{FF2B5EF4-FFF2-40B4-BE49-F238E27FC236}">
                <a16:creationId xmlns:a16="http://schemas.microsoft.com/office/drawing/2014/main" id="{3AC23B4B-EC6E-4F55-A3DE-C7C03B3782B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10016" y="3583213"/>
            <a:ext cx="2097282" cy="1325563"/>
          </a:xfrm>
          <a:prstGeom prst="rect">
            <a:avLst/>
          </a:prstGeom>
          <a:noFill/>
          <a:ln>
            <a:noFill/>
          </a:ln>
        </p:spPr>
      </p:pic>
      <p:pic>
        <p:nvPicPr>
          <p:cNvPr id="20" name="Picture 19">
            <a:extLst>
              <a:ext uri="{FF2B5EF4-FFF2-40B4-BE49-F238E27FC236}">
                <a16:creationId xmlns:a16="http://schemas.microsoft.com/office/drawing/2014/main" id="{E5F74F23-3DE2-4241-9D44-05D7E22374C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24058" y="2514227"/>
            <a:ext cx="2708478" cy="1951038"/>
          </a:xfrm>
          <a:prstGeom prst="rect">
            <a:avLst/>
          </a:prstGeom>
          <a:noFill/>
          <a:ln>
            <a:noFill/>
          </a:ln>
        </p:spPr>
      </p:pic>
      <p:pic>
        <p:nvPicPr>
          <p:cNvPr id="22" name="Picture 21" descr="Image result for Audio frequenc shift keying">
            <a:extLst>
              <a:ext uri="{FF2B5EF4-FFF2-40B4-BE49-F238E27FC236}">
                <a16:creationId xmlns:a16="http://schemas.microsoft.com/office/drawing/2014/main" id="{85FB32B7-BB69-4CC8-9FAB-9DF814F7F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74014" y="1906132"/>
            <a:ext cx="2097282" cy="2881829"/>
          </a:xfrm>
          <a:prstGeom prst="rect">
            <a:avLst/>
          </a:prstGeom>
          <a:noFill/>
          <a:ln>
            <a:noFill/>
          </a:ln>
        </p:spPr>
      </p:pic>
      <p:sp>
        <p:nvSpPr>
          <p:cNvPr id="23" name="TextBox 22">
            <a:extLst>
              <a:ext uri="{FF2B5EF4-FFF2-40B4-BE49-F238E27FC236}">
                <a16:creationId xmlns:a16="http://schemas.microsoft.com/office/drawing/2014/main" id="{FFD1D191-16F1-43A4-8C7D-B8441648E694}"/>
              </a:ext>
            </a:extLst>
          </p:cNvPr>
          <p:cNvSpPr txBox="1"/>
          <p:nvPr/>
        </p:nvSpPr>
        <p:spPr>
          <a:xfrm>
            <a:off x="3356258" y="3335858"/>
            <a:ext cx="1708260" cy="307777"/>
          </a:xfrm>
          <a:prstGeom prst="rect">
            <a:avLst/>
          </a:prstGeom>
          <a:noFill/>
        </p:spPr>
        <p:txBody>
          <a:bodyPr wrap="square" rtlCol="0">
            <a:spAutoFit/>
          </a:bodyPr>
          <a:lstStyle/>
          <a:p>
            <a:pPr algn="ctr"/>
            <a:r>
              <a:rPr lang="en-US" sz="1400" dirty="0"/>
              <a:t>Schmitt Trigger</a:t>
            </a:r>
          </a:p>
        </p:txBody>
      </p:sp>
      <p:sp>
        <p:nvSpPr>
          <p:cNvPr id="25" name="TextBox 24">
            <a:extLst>
              <a:ext uri="{FF2B5EF4-FFF2-40B4-BE49-F238E27FC236}">
                <a16:creationId xmlns:a16="http://schemas.microsoft.com/office/drawing/2014/main" id="{525CCB8B-0C48-4091-B2BF-A7471468F51A}"/>
              </a:ext>
            </a:extLst>
          </p:cNvPr>
          <p:cNvSpPr txBox="1"/>
          <p:nvPr/>
        </p:nvSpPr>
        <p:spPr>
          <a:xfrm>
            <a:off x="3303209" y="4737227"/>
            <a:ext cx="1708260" cy="307777"/>
          </a:xfrm>
          <a:prstGeom prst="rect">
            <a:avLst/>
          </a:prstGeom>
          <a:noFill/>
        </p:spPr>
        <p:txBody>
          <a:bodyPr wrap="square" rtlCol="0">
            <a:spAutoFit/>
          </a:bodyPr>
          <a:lstStyle/>
          <a:p>
            <a:pPr algn="ctr"/>
            <a:r>
              <a:rPr lang="en-US" sz="1400" dirty="0"/>
              <a:t>Zero Crossing</a:t>
            </a:r>
          </a:p>
        </p:txBody>
      </p:sp>
    </p:spTree>
    <p:extLst>
      <p:ext uri="{BB962C8B-B14F-4D97-AF65-F5344CB8AC3E}">
        <p14:creationId xmlns:p14="http://schemas.microsoft.com/office/powerpoint/2010/main" val="306365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0CE5-5D33-4419-87C8-65D6032F9AF3}"/>
              </a:ext>
            </a:extLst>
          </p:cNvPr>
          <p:cNvSpPr>
            <a:spLocks noGrp="1"/>
          </p:cNvSpPr>
          <p:nvPr>
            <p:ph type="title"/>
          </p:nvPr>
        </p:nvSpPr>
        <p:spPr/>
        <p:txBody>
          <a:bodyPr/>
          <a:lstStyle/>
          <a:p>
            <a:r>
              <a:rPr lang="en-US" dirty="0"/>
              <a:t>Testing and Validation</a:t>
            </a:r>
          </a:p>
        </p:txBody>
      </p:sp>
      <p:pic>
        <p:nvPicPr>
          <p:cNvPr id="12" name="Picture 11">
            <a:extLst>
              <a:ext uri="{FF2B5EF4-FFF2-40B4-BE49-F238E27FC236}">
                <a16:creationId xmlns:a16="http://schemas.microsoft.com/office/drawing/2014/main" id="{2B487C23-41E6-402F-BB20-9C88A0F3E9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14688" y="1522594"/>
            <a:ext cx="5151438" cy="1397168"/>
          </a:xfrm>
          <a:prstGeom prst="rect">
            <a:avLst/>
          </a:prstGeom>
          <a:noFill/>
        </p:spPr>
      </p:pic>
      <p:pic>
        <p:nvPicPr>
          <p:cNvPr id="13" name="Picture 12">
            <a:extLst>
              <a:ext uri="{FF2B5EF4-FFF2-40B4-BE49-F238E27FC236}">
                <a16:creationId xmlns:a16="http://schemas.microsoft.com/office/drawing/2014/main" id="{809A8B91-109D-430F-B3C6-AE16DE01A94F}"/>
              </a:ext>
            </a:extLst>
          </p:cNvPr>
          <p:cNvPicPr/>
          <p:nvPr/>
        </p:nvPicPr>
        <p:blipFill>
          <a:blip r:embed="rId3"/>
          <a:stretch>
            <a:fillRect/>
          </a:stretch>
        </p:blipFill>
        <p:spPr>
          <a:xfrm>
            <a:off x="5934269" y="3099236"/>
            <a:ext cx="6077354" cy="2435290"/>
          </a:xfrm>
          <a:prstGeom prst="rect">
            <a:avLst/>
          </a:prstGeom>
        </p:spPr>
      </p:pic>
      <p:sp>
        <p:nvSpPr>
          <p:cNvPr id="14" name="TextBox 13">
            <a:extLst>
              <a:ext uri="{FF2B5EF4-FFF2-40B4-BE49-F238E27FC236}">
                <a16:creationId xmlns:a16="http://schemas.microsoft.com/office/drawing/2014/main" id="{4FE5F7D8-C048-433E-B5C6-AF96E73C9B80}"/>
              </a:ext>
            </a:extLst>
          </p:cNvPr>
          <p:cNvSpPr txBox="1"/>
          <p:nvPr/>
        </p:nvSpPr>
        <p:spPr>
          <a:xfrm>
            <a:off x="7667368" y="2727075"/>
            <a:ext cx="3107094" cy="369332"/>
          </a:xfrm>
          <a:prstGeom prst="rect">
            <a:avLst/>
          </a:prstGeom>
          <a:noFill/>
        </p:spPr>
        <p:txBody>
          <a:bodyPr wrap="square" rtlCol="0">
            <a:spAutoFit/>
          </a:bodyPr>
          <a:lstStyle/>
          <a:p>
            <a:pPr algn="ctr"/>
            <a:r>
              <a:rPr lang="en-US" sz="1800" u="sng" dirty="0">
                <a:effectLst/>
                <a:latin typeface="Times New Roman" panose="02020603050405020304" pitchFamily="18" charset="0"/>
                <a:ea typeface="Times New Roman" panose="02020603050405020304" pitchFamily="18" charset="0"/>
              </a:rPr>
              <a:t>Bit Transitions PASS</a:t>
            </a:r>
            <a:endParaRPr lang="en-US" u="sng" dirty="0"/>
          </a:p>
        </p:txBody>
      </p:sp>
      <p:pic>
        <p:nvPicPr>
          <p:cNvPr id="16" name="Picture 15">
            <a:extLst>
              <a:ext uri="{FF2B5EF4-FFF2-40B4-BE49-F238E27FC236}">
                <a16:creationId xmlns:a16="http://schemas.microsoft.com/office/drawing/2014/main" id="{5E522981-AA38-4890-931C-988DA42274F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377" y="3091215"/>
            <a:ext cx="5753891" cy="2435290"/>
          </a:xfrm>
          <a:prstGeom prst="rect">
            <a:avLst/>
          </a:prstGeom>
          <a:noFill/>
          <a:ln>
            <a:noFill/>
          </a:ln>
        </p:spPr>
      </p:pic>
      <p:sp>
        <p:nvSpPr>
          <p:cNvPr id="18" name="TextBox 17">
            <a:extLst>
              <a:ext uri="{FF2B5EF4-FFF2-40B4-BE49-F238E27FC236}">
                <a16:creationId xmlns:a16="http://schemas.microsoft.com/office/drawing/2014/main" id="{0179F1FB-1C28-4962-9CA7-1E7F6992342F}"/>
              </a:ext>
            </a:extLst>
          </p:cNvPr>
          <p:cNvSpPr txBox="1"/>
          <p:nvPr/>
        </p:nvSpPr>
        <p:spPr>
          <a:xfrm>
            <a:off x="1050214" y="2735096"/>
            <a:ext cx="3107094" cy="369332"/>
          </a:xfrm>
          <a:prstGeom prst="rect">
            <a:avLst/>
          </a:prstGeom>
          <a:noFill/>
        </p:spPr>
        <p:txBody>
          <a:bodyPr wrap="square" rtlCol="0">
            <a:spAutoFit/>
          </a:bodyPr>
          <a:lstStyle/>
          <a:p>
            <a:pPr algn="ctr"/>
            <a:r>
              <a:rPr lang="en-US" sz="1800" u="sng" dirty="0">
                <a:effectLst/>
                <a:latin typeface="Times New Roman" panose="02020603050405020304" pitchFamily="18" charset="0"/>
                <a:ea typeface="Times New Roman" panose="02020603050405020304" pitchFamily="18" charset="0"/>
              </a:rPr>
              <a:t>Bit Transitions FAIL</a:t>
            </a:r>
            <a:endParaRPr lang="en-US" u="sng" dirty="0"/>
          </a:p>
        </p:txBody>
      </p:sp>
    </p:spTree>
    <p:extLst>
      <p:ext uri="{BB962C8B-B14F-4D97-AF65-F5344CB8AC3E}">
        <p14:creationId xmlns:p14="http://schemas.microsoft.com/office/powerpoint/2010/main" val="3280579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CFEC-9FC2-4A03-ACF4-FF3964C67A71}"/>
              </a:ext>
            </a:extLst>
          </p:cNvPr>
          <p:cNvSpPr>
            <a:spLocks noGrp="1"/>
          </p:cNvSpPr>
          <p:nvPr>
            <p:ph type="title"/>
          </p:nvPr>
        </p:nvSpPr>
        <p:spPr>
          <a:xfrm>
            <a:off x="838200" y="-316720"/>
            <a:ext cx="10515600" cy="1325563"/>
          </a:xfrm>
        </p:spPr>
        <p:txBody>
          <a:bodyPr>
            <a:normAutofit/>
          </a:bodyPr>
          <a:lstStyle/>
          <a:p>
            <a:pPr algn="ctr"/>
            <a:r>
              <a:rPr lang="en-US" sz="3200" dirty="0"/>
              <a:t>Packet Generation</a:t>
            </a:r>
          </a:p>
        </p:txBody>
      </p:sp>
      <p:pic>
        <p:nvPicPr>
          <p:cNvPr id="5" name="Picture 4" descr="A screenshot of a computer&#10;&#10;Description automatically generated">
            <a:extLst>
              <a:ext uri="{FF2B5EF4-FFF2-40B4-BE49-F238E27FC236}">
                <a16:creationId xmlns:a16="http://schemas.microsoft.com/office/drawing/2014/main" id="{5262D9ED-EC57-4C4D-ADAA-AC233BB8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62" y="581609"/>
            <a:ext cx="11183475" cy="4923451"/>
          </a:xfrm>
          <a:prstGeom prst="rect">
            <a:avLst/>
          </a:prstGeom>
        </p:spPr>
      </p:pic>
    </p:spTree>
    <p:extLst>
      <p:ext uri="{BB962C8B-B14F-4D97-AF65-F5344CB8AC3E}">
        <p14:creationId xmlns:p14="http://schemas.microsoft.com/office/powerpoint/2010/main" val="416232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F894C-2EC2-4EE0-9B32-D1219F106FCF}"/>
              </a:ext>
            </a:extLst>
          </p:cNvPr>
          <p:cNvPicPr>
            <a:picLocks noChangeAspect="1"/>
          </p:cNvPicPr>
          <p:nvPr/>
        </p:nvPicPr>
        <p:blipFill>
          <a:blip r:embed="rId2"/>
          <a:stretch>
            <a:fillRect/>
          </a:stretch>
        </p:blipFill>
        <p:spPr>
          <a:xfrm>
            <a:off x="5430308" y="782724"/>
            <a:ext cx="6514011" cy="2458229"/>
          </a:xfrm>
          <a:prstGeom prst="rect">
            <a:avLst/>
          </a:prstGeom>
        </p:spPr>
      </p:pic>
      <p:pic>
        <p:nvPicPr>
          <p:cNvPr id="5" name="Picture 4">
            <a:extLst>
              <a:ext uri="{FF2B5EF4-FFF2-40B4-BE49-F238E27FC236}">
                <a16:creationId xmlns:a16="http://schemas.microsoft.com/office/drawing/2014/main" id="{ED264FF3-1B3F-44EF-8BFF-DA3F8A8522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594" y="782724"/>
            <a:ext cx="4840781" cy="2775164"/>
          </a:xfrm>
          <a:prstGeom prst="rect">
            <a:avLst/>
          </a:prstGeom>
          <a:noFill/>
        </p:spPr>
      </p:pic>
      <p:sp>
        <p:nvSpPr>
          <p:cNvPr id="6" name="TextBox 5">
            <a:extLst>
              <a:ext uri="{FF2B5EF4-FFF2-40B4-BE49-F238E27FC236}">
                <a16:creationId xmlns:a16="http://schemas.microsoft.com/office/drawing/2014/main" id="{42A2E661-8FB1-46D2-9C61-59EE755A84BE}"/>
              </a:ext>
            </a:extLst>
          </p:cNvPr>
          <p:cNvSpPr txBox="1"/>
          <p:nvPr/>
        </p:nvSpPr>
        <p:spPr>
          <a:xfrm>
            <a:off x="3813140" y="239762"/>
            <a:ext cx="4565720" cy="461665"/>
          </a:xfrm>
          <a:prstGeom prst="rect">
            <a:avLst/>
          </a:prstGeom>
          <a:noFill/>
        </p:spPr>
        <p:txBody>
          <a:bodyPr wrap="square" rtlCol="0">
            <a:spAutoFit/>
          </a:bodyPr>
          <a:lstStyle/>
          <a:p>
            <a:pPr algn="ctr"/>
            <a:r>
              <a:rPr lang="en-US" sz="2400" dirty="0"/>
              <a:t>Bit Formatting Validation</a:t>
            </a:r>
          </a:p>
        </p:txBody>
      </p:sp>
      <p:pic>
        <p:nvPicPr>
          <p:cNvPr id="7" name="Picture 6">
            <a:extLst>
              <a:ext uri="{FF2B5EF4-FFF2-40B4-BE49-F238E27FC236}">
                <a16:creationId xmlns:a16="http://schemas.microsoft.com/office/drawing/2014/main" id="{538FFF27-143B-42B7-98E8-50A040CE13D1}"/>
              </a:ext>
            </a:extLst>
          </p:cNvPr>
          <p:cNvPicPr/>
          <p:nvPr/>
        </p:nvPicPr>
        <p:blipFill>
          <a:blip r:embed="rId4"/>
          <a:stretch>
            <a:fillRect/>
          </a:stretch>
        </p:blipFill>
        <p:spPr>
          <a:xfrm>
            <a:off x="2183702" y="3843074"/>
            <a:ext cx="7824596" cy="2775164"/>
          </a:xfrm>
          <a:prstGeom prst="rect">
            <a:avLst/>
          </a:prstGeom>
        </p:spPr>
      </p:pic>
      <p:sp>
        <p:nvSpPr>
          <p:cNvPr id="9" name="TextBox 8">
            <a:extLst>
              <a:ext uri="{FF2B5EF4-FFF2-40B4-BE49-F238E27FC236}">
                <a16:creationId xmlns:a16="http://schemas.microsoft.com/office/drawing/2014/main" id="{A6362DE5-04F7-43D6-846B-C8DF995F93D4}"/>
              </a:ext>
            </a:extLst>
          </p:cNvPr>
          <p:cNvSpPr txBox="1"/>
          <p:nvPr/>
        </p:nvSpPr>
        <p:spPr>
          <a:xfrm>
            <a:off x="3564488" y="3429000"/>
            <a:ext cx="4565720" cy="461665"/>
          </a:xfrm>
          <a:prstGeom prst="rect">
            <a:avLst/>
          </a:prstGeom>
          <a:noFill/>
        </p:spPr>
        <p:txBody>
          <a:bodyPr wrap="square" rtlCol="0">
            <a:spAutoFit/>
          </a:bodyPr>
          <a:lstStyle/>
          <a:p>
            <a:pPr algn="ctr"/>
            <a:r>
              <a:rPr lang="en-US" sz="2400" dirty="0"/>
              <a:t>Proper Frequency Detection</a:t>
            </a:r>
          </a:p>
        </p:txBody>
      </p:sp>
    </p:spTree>
    <p:extLst>
      <p:ext uri="{BB962C8B-B14F-4D97-AF65-F5344CB8AC3E}">
        <p14:creationId xmlns:p14="http://schemas.microsoft.com/office/powerpoint/2010/main" val="3623821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412</Words>
  <Application>Microsoft Office PowerPoint</Application>
  <PresentationFormat>Widescreen</PresentationFormat>
  <Paragraphs>83</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Courier New</vt:lpstr>
      <vt:lpstr>Times New Roman</vt:lpstr>
      <vt:lpstr>Office Theme</vt:lpstr>
      <vt:lpstr>MCU TNC Design</vt:lpstr>
      <vt:lpstr>Project Overview</vt:lpstr>
      <vt:lpstr>Why every HAMer needs our TNC</vt:lpstr>
      <vt:lpstr>PowerPoint Presentation</vt:lpstr>
      <vt:lpstr>Design Specifications</vt:lpstr>
      <vt:lpstr>Methodology</vt:lpstr>
      <vt:lpstr>Testing and Validation</vt:lpstr>
      <vt:lpstr>Packet Generation</vt:lpstr>
      <vt:lpstr>PowerPoint Presentation</vt:lpstr>
      <vt:lpstr>PowerPoint Presentation</vt:lpstr>
      <vt:lpstr>Design Modifications</vt:lpstr>
      <vt:lpstr>As Built Design</vt:lpstr>
      <vt:lpstr>Final Demo</vt:lpstr>
      <vt:lpstr>Significance</vt:lpstr>
      <vt:lpstr>Acknowledgements</vt:lpstr>
      <vt:lpstr>Questions?</vt:lpstr>
      <vt:lpstr>General Information</vt:lpstr>
      <vt:lpstr>Why is our project relevant?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TNC MCU Project Basics</dc:title>
  <dc:creator>Kaleb Leon</dc:creator>
  <cp:lastModifiedBy>Kaleb P Leon</cp:lastModifiedBy>
  <cp:revision>132</cp:revision>
  <dcterms:created xsi:type="dcterms:W3CDTF">2020-02-11T21:35:18Z</dcterms:created>
  <dcterms:modified xsi:type="dcterms:W3CDTF">2020-11-14T08:44:36Z</dcterms:modified>
</cp:coreProperties>
</file>